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4"/>
    <p:sldMasterId id="2147483764" r:id="rId5"/>
  </p:sldMasterIdLst>
  <p:notesMasterIdLst>
    <p:notesMasterId r:id="rId13"/>
  </p:notesMasterIdLst>
  <p:handoutMasterIdLst>
    <p:handoutMasterId r:id="rId14"/>
  </p:handoutMasterIdLst>
  <p:sldIdLst>
    <p:sldId id="543" r:id="rId6"/>
    <p:sldId id="264" r:id="rId7"/>
    <p:sldId id="2147478775" r:id="rId8"/>
    <p:sldId id="3063" r:id="rId9"/>
    <p:sldId id="2147478776" r:id="rId10"/>
    <p:sldId id="2147478773" r:id="rId11"/>
    <p:sldId id="260" r:id="rId1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373826-ECD2-3399-57DD-6B432798245C}" name="Gross, Katherine" initials="GK" userId="S::katherine.gross@ercot.com::2e3d3c15-67b5-4801-aa12-b42921cd6e67" providerId="AD"/>
  <p188:author id="{92F05757-3688-B7C4-2A8B-DDC1FAB7D64D}" name="El-Madhoun, Mohamed" initials="ME" userId="S::Mohamed.El-Madhoun@ercot.com::712fe70d-2553-49d9-9a15-2b254b9a8265" providerId="AD"/>
  <p188:author id="{4315DC63-2D11-5B41-C5EB-44A31E0A6D5F}" name="Guichard, Aurelien" initials="AG" userId="S::Aurelien.Guichard@ercot.com::c156befc-492e-4714-9941-baad00f1d380" providerId="AD"/>
  <p188:author id="{F24CEF7A-2E4C-9E46-94A3-5D31EB18D995}" name="Webster, Trudi" initials="WT" userId="S::trudi.webster@ercot.com::8d3e025b-0265-4fbd-b136-a7bc92c16fd8" providerId="AD"/>
  <p188:author id="{F4903CAB-6235-07EF-21BE-386ECE4FC92E}" name="Skiles, Matthew" initials="MS" userId="S::Matthew.Skiles@ercot.com::bb9b5f1e-7301-452e-a4f0-46a9b1f017c7" providerId="AD"/>
  <p188:author id="{A1A611C0-580D-8CEE-432E-BD197FCC0B9E}" name="Lyakhovets, Olha" initials="OL" userId="S::Olha.Lyakhovets@ercot.com::166ff867-0cd3-4db8-a739-f40a5de32105" providerId="AD"/>
  <p188:author id="{A9D76DD9-9A99-1096-2E66-173483C9F738}" name="King, Ryan" initials="RK" userId="S::Ryan.King@ercot.com::397dfbf6-562d-4090-9673-fd056153c159" providerId="AD"/>
  <p188:author id="{FAF841F7-8C07-BB5D-903B-88FBBF7ABABF}" name="Webster, Trudi" initials="WT" userId="S::Trudi.Webster@ercot.com::8d3e025b-0265-4fbd-b136-a7bc92c16f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BEF"/>
    <a:srgbClr val="747474"/>
    <a:srgbClr val="B1E5ED"/>
    <a:srgbClr val="E16823"/>
    <a:srgbClr val="9E170D"/>
    <a:srgbClr val="5B6770"/>
    <a:srgbClr val="789DB4"/>
    <a:srgbClr val="720000"/>
    <a:srgbClr val="D98452"/>
    <a:srgbClr val="BC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BCF73C-8AE6-42E6-8310-42861822C242}" v="1019" dt="2026-05-12T16:32:13.048"/>
    <p1510:client id="{8C091A93-BFDC-BBFC-AECC-D30E37EC613B}" v="136" dt="2026-05-12T14:47:52.976"/>
    <p1510:client id="{B5B8703C-4DBF-434F-B4CD-D138A01A2403}" v="12" dt="2026-05-12T15:44:17.437"/>
    <p1510:client id="{EAA3D83A-6BB5-4122-95E0-8E93AF037A09}" v="49" dt="2026-05-12T16:03:06.478"/>
    <p1510:client id="{FEE066F3-2823-4F8F-BA14-7F83A6674216}" v="1" dt="2026-05-12T16:53:04.8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1074" y="30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Energy</c:v>
                </c:pt>
              </c:strCache>
            </c:strRef>
          </c:tx>
          <c:spPr>
            <a:ln w="28575" cap="rnd">
              <a:solidFill>
                <a:schemeClr val="accent2"/>
              </a:solidFill>
              <a:round/>
            </a:ln>
            <a:effectLst/>
          </c:spPr>
          <c:marker>
            <c:symbol val="none"/>
          </c:marker>
          <c:dLbls>
            <c:dLbl>
              <c:idx val="1"/>
              <c:delete val="1"/>
              <c:extLst>
                <c:ext xmlns:c15="http://schemas.microsoft.com/office/drawing/2012/chart" uri="{CE6537A1-D6FC-4f65-9D91-7224C49458BB}"/>
                <c:ext xmlns:c16="http://schemas.microsoft.com/office/drawing/2014/chart" uri="{C3380CC4-5D6E-409C-BE32-E72D297353CC}">
                  <c16:uniqueId val="{00000005-B6E5-4E91-9EB6-3FA67C311C31}"/>
                </c:ext>
              </c:extLst>
            </c:dLbl>
            <c:dLbl>
              <c:idx val="3"/>
              <c:delete val="1"/>
              <c:extLst>
                <c:ext xmlns:c15="http://schemas.microsoft.com/office/drawing/2012/chart" uri="{CE6537A1-D6FC-4f65-9D91-7224C49458BB}"/>
                <c:ext xmlns:c16="http://schemas.microsoft.com/office/drawing/2014/chart" uri="{C3380CC4-5D6E-409C-BE32-E72D297353CC}">
                  <c16:uniqueId val="{00000006-B6E5-4E91-9EB6-3FA67C311C31}"/>
                </c:ext>
              </c:extLst>
            </c:dLbl>
            <c:dLbl>
              <c:idx val="4"/>
              <c:delete val="1"/>
              <c:extLst>
                <c:ext xmlns:c15="http://schemas.microsoft.com/office/drawing/2012/chart" uri="{CE6537A1-D6FC-4f65-9D91-7224C49458BB}"/>
                <c:ext xmlns:c16="http://schemas.microsoft.com/office/drawing/2014/chart" uri="{C3380CC4-5D6E-409C-BE32-E72D297353CC}">
                  <c16:uniqueId val="{00000007-B6E5-4E91-9EB6-3FA67C311C31}"/>
                </c:ext>
              </c:extLst>
            </c:dLbl>
            <c:dLbl>
              <c:idx val="5"/>
              <c:delete val="1"/>
              <c:extLst>
                <c:ext xmlns:c15="http://schemas.microsoft.com/office/drawing/2012/chart" uri="{CE6537A1-D6FC-4f65-9D91-7224C49458BB}"/>
                <c:ext xmlns:c16="http://schemas.microsoft.com/office/drawing/2014/chart" uri="{C3380CC4-5D6E-409C-BE32-E72D297353CC}">
                  <c16:uniqueId val="{00000008-B6E5-4E91-9EB6-3FA67C311C31}"/>
                </c:ext>
              </c:extLst>
            </c:dLbl>
            <c:dLbl>
              <c:idx val="6"/>
              <c:delete val="1"/>
              <c:extLst>
                <c:ext xmlns:c15="http://schemas.microsoft.com/office/drawing/2012/chart" uri="{CE6537A1-D6FC-4f65-9D91-7224C49458BB}"/>
                <c:ext xmlns:c16="http://schemas.microsoft.com/office/drawing/2014/chart" uri="{C3380CC4-5D6E-409C-BE32-E72D297353CC}">
                  <c16:uniqueId val="{00000009-B6E5-4E91-9EB6-3FA67C311C31}"/>
                </c:ext>
              </c:extLst>
            </c:dLbl>
            <c:dLbl>
              <c:idx val="7"/>
              <c:delete val="1"/>
              <c:extLst>
                <c:ext xmlns:c15="http://schemas.microsoft.com/office/drawing/2012/chart" uri="{CE6537A1-D6FC-4f65-9D91-7224C49458BB}"/>
                <c:ext xmlns:c16="http://schemas.microsoft.com/office/drawing/2014/chart" uri="{C3380CC4-5D6E-409C-BE32-E72D297353CC}">
                  <c16:uniqueId val="{0000000A-B6E5-4E91-9EB6-3FA67C311C31}"/>
                </c:ext>
              </c:extLst>
            </c:dLbl>
            <c:dLbl>
              <c:idx val="9"/>
              <c:delete val="1"/>
              <c:extLst>
                <c:ext xmlns:c15="http://schemas.microsoft.com/office/drawing/2012/chart" uri="{CE6537A1-D6FC-4f65-9D91-7224C49458BB}"/>
                <c:ext xmlns:c16="http://schemas.microsoft.com/office/drawing/2014/chart" uri="{C3380CC4-5D6E-409C-BE32-E72D297353CC}">
                  <c16:uniqueId val="{0000000B-B6E5-4E91-9EB6-3FA67C311C31}"/>
                </c:ext>
              </c:extLst>
            </c:dLbl>
            <c:dLbl>
              <c:idx val="10"/>
              <c:delete val="1"/>
              <c:extLst>
                <c:ext xmlns:c15="http://schemas.microsoft.com/office/drawing/2012/chart" uri="{CE6537A1-D6FC-4f65-9D91-7224C49458BB}"/>
                <c:ext xmlns:c16="http://schemas.microsoft.com/office/drawing/2014/chart" uri="{C3380CC4-5D6E-409C-BE32-E72D297353CC}">
                  <c16:uniqueId val="{0000000C-B6E5-4E91-9EB6-3FA67C311C31}"/>
                </c:ext>
              </c:extLst>
            </c:dLbl>
            <c:dLbl>
              <c:idx val="12"/>
              <c:delete val="1"/>
              <c:extLst>
                <c:ext xmlns:c15="http://schemas.microsoft.com/office/drawing/2012/chart" uri="{CE6537A1-D6FC-4f65-9D91-7224C49458BB}"/>
                <c:ext xmlns:c16="http://schemas.microsoft.com/office/drawing/2014/chart" uri="{C3380CC4-5D6E-409C-BE32-E72D297353CC}">
                  <c16:uniqueId val="{0000000D-B6E5-4E91-9EB6-3FA67C311C31}"/>
                </c:ext>
              </c:extLst>
            </c:dLbl>
            <c:dLbl>
              <c:idx val="13"/>
              <c:delete val="1"/>
              <c:extLst>
                <c:ext xmlns:c15="http://schemas.microsoft.com/office/drawing/2012/chart" uri="{CE6537A1-D6FC-4f65-9D91-7224C49458BB}"/>
                <c:ext xmlns:c16="http://schemas.microsoft.com/office/drawing/2014/chart" uri="{C3380CC4-5D6E-409C-BE32-E72D297353CC}">
                  <c16:uniqueId val="{0000000E-B6E5-4E91-9EB6-3FA67C311C31}"/>
                </c:ext>
              </c:extLst>
            </c:dLbl>
            <c:dLbl>
              <c:idx val="14"/>
              <c:delete val="1"/>
              <c:extLst>
                <c:ext xmlns:c15="http://schemas.microsoft.com/office/drawing/2012/chart" uri="{CE6537A1-D6FC-4f65-9D91-7224C49458BB}"/>
                <c:ext xmlns:c16="http://schemas.microsoft.com/office/drawing/2014/chart" uri="{C3380CC4-5D6E-409C-BE32-E72D297353CC}">
                  <c16:uniqueId val="{0000000F-B6E5-4E91-9EB6-3FA67C311C31}"/>
                </c:ext>
              </c:extLst>
            </c:dLbl>
            <c:dLbl>
              <c:idx val="15"/>
              <c:delete val="1"/>
              <c:extLst>
                <c:ext xmlns:c15="http://schemas.microsoft.com/office/drawing/2012/chart" uri="{CE6537A1-D6FC-4f65-9D91-7224C49458BB}"/>
                <c:ext xmlns:c16="http://schemas.microsoft.com/office/drawing/2014/chart" uri="{C3380CC4-5D6E-409C-BE32-E72D297353CC}">
                  <c16:uniqueId val="{00000010-B6E5-4E91-9EB6-3FA67C311C31}"/>
                </c:ext>
              </c:extLst>
            </c:dLbl>
            <c:dLbl>
              <c:idx val="16"/>
              <c:delete val="1"/>
              <c:extLst>
                <c:ext xmlns:c15="http://schemas.microsoft.com/office/drawing/2012/chart" uri="{CE6537A1-D6FC-4f65-9D91-7224C49458BB}"/>
                <c:ext xmlns:c16="http://schemas.microsoft.com/office/drawing/2014/chart" uri="{C3380CC4-5D6E-409C-BE32-E72D297353CC}">
                  <c16:uniqueId val="{00000012-B6E5-4E91-9EB6-3FA67C311C31}"/>
                </c:ext>
              </c:extLst>
            </c:dLbl>
            <c:dLbl>
              <c:idx val="17"/>
              <c:delete val="1"/>
              <c:extLst>
                <c:ext xmlns:c15="http://schemas.microsoft.com/office/drawing/2012/chart" uri="{CE6537A1-D6FC-4f65-9D91-7224C49458BB}"/>
                <c:ext xmlns:c16="http://schemas.microsoft.com/office/drawing/2014/chart" uri="{C3380CC4-5D6E-409C-BE32-E72D297353CC}">
                  <c16:uniqueId val="{00000011-B6E5-4E91-9EB6-3FA67C311C31}"/>
                </c:ext>
              </c:extLst>
            </c:dLbl>
            <c:dLbl>
              <c:idx val="18"/>
              <c:delete val="1"/>
              <c:extLst>
                <c:ext xmlns:c15="http://schemas.microsoft.com/office/drawing/2012/chart" uri="{CE6537A1-D6FC-4f65-9D91-7224C49458BB}"/>
                <c:ext xmlns:c16="http://schemas.microsoft.com/office/drawing/2014/chart" uri="{C3380CC4-5D6E-409C-BE32-E72D297353CC}">
                  <c16:uniqueId val="{00000013-B6E5-4E91-9EB6-3FA67C311C31}"/>
                </c:ext>
              </c:extLst>
            </c:dLbl>
            <c:dLbl>
              <c:idx val="19"/>
              <c:delete val="1"/>
              <c:extLst>
                <c:ext xmlns:c15="http://schemas.microsoft.com/office/drawing/2012/chart" uri="{CE6537A1-D6FC-4f65-9D91-7224C49458BB}"/>
                <c:ext xmlns:c16="http://schemas.microsoft.com/office/drawing/2014/chart" uri="{C3380CC4-5D6E-409C-BE32-E72D297353CC}">
                  <c16:uniqueId val="{00000014-B6E5-4E91-9EB6-3FA67C311C31}"/>
                </c:ext>
              </c:extLst>
            </c:dLbl>
            <c:dLbl>
              <c:idx val="21"/>
              <c:delete val="1"/>
              <c:extLst>
                <c:ext xmlns:c15="http://schemas.microsoft.com/office/drawing/2012/chart" uri="{CE6537A1-D6FC-4f65-9D91-7224C49458BB}"/>
                <c:ext xmlns:c16="http://schemas.microsoft.com/office/drawing/2014/chart" uri="{C3380CC4-5D6E-409C-BE32-E72D297353CC}">
                  <c16:uniqueId val="{00000016-B6E5-4E91-9EB6-3FA67C311C31}"/>
                </c:ext>
              </c:extLst>
            </c:dLbl>
            <c:dLbl>
              <c:idx val="22"/>
              <c:delete val="1"/>
              <c:extLst>
                <c:ext xmlns:c15="http://schemas.microsoft.com/office/drawing/2012/chart" uri="{CE6537A1-D6FC-4f65-9D91-7224C49458BB}"/>
                <c:ext xmlns:c16="http://schemas.microsoft.com/office/drawing/2014/chart" uri="{C3380CC4-5D6E-409C-BE32-E72D297353CC}">
                  <c16:uniqueId val="{00000015-B6E5-4E91-9EB6-3FA67C311C31}"/>
                </c:ext>
              </c:extLst>
            </c:dLbl>
            <c:dLbl>
              <c:idx val="25"/>
              <c:delete val="1"/>
              <c:extLst>
                <c:ext xmlns:c15="http://schemas.microsoft.com/office/drawing/2012/chart" uri="{CE6537A1-D6FC-4f65-9D91-7224C49458BB}"/>
                <c:ext xmlns:c16="http://schemas.microsoft.com/office/drawing/2014/chart" uri="{C3380CC4-5D6E-409C-BE32-E72D297353CC}">
                  <c16:uniqueId val="{00000017-B6E5-4E91-9EB6-3FA67C311C31}"/>
                </c:ext>
              </c:extLst>
            </c:dLbl>
            <c:dLbl>
              <c:idx val="28"/>
              <c:delete val="1"/>
              <c:extLst>
                <c:ext xmlns:c15="http://schemas.microsoft.com/office/drawing/2012/chart" uri="{CE6537A1-D6FC-4f65-9D91-7224C49458BB}"/>
                <c:ext xmlns:c16="http://schemas.microsoft.com/office/drawing/2014/chart" uri="{C3380CC4-5D6E-409C-BE32-E72D297353CC}">
                  <c16:uniqueId val="{00000018-B6E5-4E91-9EB6-3FA67C311C31}"/>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Sheet1!$A$2:$A$34</c:f>
              <c:numCache>
                <c:formatCode>yyyy\-mm</c:formatCode>
                <c:ptCount val="33"/>
                <c:pt idx="0">
                  <c:v>45139</c:v>
                </c:pt>
                <c:pt idx="1">
                  <c:v>45170</c:v>
                </c:pt>
                <c:pt idx="2">
                  <c:v>45200</c:v>
                </c:pt>
                <c:pt idx="3">
                  <c:v>45231</c:v>
                </c:pt>
                <c:pt idx="4">
                  <c:v>45261</c:v>
                </c:pt>
                <c:pt idx="5">
                  <c:v>45292</c:v>
                </c:pt>
                <c:pt idx="6">
                  <c:v>45323</c:v>
                </c:pt>
                <c:pt idx="7">
                  <c:v>45352</c:v>
                </c:pt>
                <c:pt idx="8">
                  <c:v>45383</c:v>
                </c:pt>
                <c:pt idx="9">
                  <c:v>45413</c:v>
                </c:pt>
                <c:pt idx="10">
                  <c:v>45444</c:v>
                </c:pt>
                <c:pt idx="11">
                  <c:v>45474</c:v>
                </c:pt>
                <c:pt idx="12">
                  <c:v>45505</c:v>
                </c:pt>
                <c:pt idx="13">
                  <c:v>45536</c:v>
                </c:pt>
                <c:pt idx="14">
                  <c:v>45566</c:v>
                </c:pt>
                <c:pt idx="15">
                  <c:v>45597</c:v>
                </c:pt>
                <c:pt idx="16">
                  <c:v>45627</c:v>
                </c:pt>
                <c:pt idx="17">
                  <c:v>45658</c:v>
                </c:pt>
                <c:pt idx="18">
                  <c:v>45689</c:v>
                </c:pt>
                <c:pt idx="19">
                  <c:v>45717</c:v>
                </c:pt>
                <c:pt idx="20">
                  <c:v>45748</c:v>
                </c:pt>
                <c:pt idx="21">
                  <c:v>45778</c:v>
                </c:pt>
                <c:pt idx="22">
                  <c:v>45809</c:v>
                </c:pt>
                <c:pt idx="23">
                  <c:v>45839</c:v>
                </c:pt>
                <c:pt idx="24">
                  <c:v>45870</c:v>
                </c:pt>
                <c:pt idx="25">
                  <c:v>45930</c:v>
                </c:pt>
                <c:pt idx="26">
                  <c:v>45961</c:v>
                </c:pt>
                <c:pt idx="27">
                  <c:v>45991</c:v>
                </c:pt>
                <c:pt idx="28">
                  <c:v>46022</c:v>
                </c:pt>
                <c:pt idx="29">
                  <c:v>46053</c:v>
                </c:pt>
                <c:pt idx="30">
                  <c:v>46081</c:v>
                </c:pt>
                <c:pt idx="31">
                  <c:v>46112</c:v>
                </c:pt>
                <c:pt idx="32">
                  <c:v>46142</c:v>
                </c:pt>
              </c:numCache>
            </c:numRef>
          </c:cat>
          <c:val>
            <c:numRef>
              <c:f>Sheet1!$B$2:$B$34</c:f>
              <c:numCache>
                <c:formatCode>_(* #,##0_);_(* \(#,##0\);_(* "-"??_);_(@_)</c:formatCode>
                <c:ptCount val="33"/>
                <c:pt idx="0">
                  <c:v>4.13</c:v>
                </c:pt>
                <c:pt idx="1">
                  <c:v>4.13</c:v>
                </c:pt>
                <c:pt idx="2">
                  <c:v>9.3099999999999987</c:v>
                </c:pt>
                <c:pt idx="3">
                  <c:v>9.3099999999999987</c:v>
                </c:pt>
                <c:pt idx="4">
                  <c:v>9.3099999999999987</c:v>
                </c:pt>
                <c:pt idx="5">
                  <c:v>9.3099999999999987</c:v>
                </c:pt>
                <c:pt idx="6">
                  <c:v>9.3099999999999987</c:v>
                </c:pt>
                <c:pt idx="7">
                  <c:v>9.3099999999999987</c:v>
                </c:pt>
                <c:pt idx="8">
                  <c:v>13.074019599999989</c:v>
                </c:pt>
                <c:pt idx="9">
                  <c:v>13.074019599999989</c:v>
                </c:pt>
                <c:pt idx="10">
                  <c:v>13.074019599999989</c:v>
                </c:pt>
                <c:pt idx="11">
                  <c:v>14.575953280019904</c:v>
                </c:pt>
                <c:pt idx="12">
                  <c:v>15.075953280019904</c:v>
                </c:pt>
                <c:pt idx="13">
                  <c:v>15.075953280019904</c:v>
                </c:pt>
                <c:pt idx="14">
                  <c:v>15.075953280019904</c:v>
                </c:pt>
                <c:pt idx="15">
                  <c:v>15.075953280019904</c:v>
                </c:pt>
                <c:pt idx="16">
                  <c:v>15.321793280019904</c:v>
                </c:pt>
                <c:pt idx="17">
                  <c:v>15.321793280019904</c:v>
                </c:pt>
                <c:pt idx="18">
                  <c:v>15.321793280019904</c:v>
                </c:pt>
                <c:pt idx="19">
                  <c:v>15.321793280019904</c:v>
                </c:pt>
                <c:pt idx="20">
                  <c:v>15.537393280019904</c:v>
                </c:pt>
                <c:pt idx="21">
                  <c:v>15.537393280019904</c:v>
                </c:pt>
                <c:pt idx="22">
                  <c:v>15.537393280019904</c:v>
                </c:pt>
                <c:pt idx="23">
                  <c:v>30.482573280019942</c:v>
                </c:pt>
                <c:pt idx="24">
                  <c:v>60.64434000000017</c:v>
                </c:pt>
                <c:pt idx="25">
                  <c:v>60.64434000000017</c:v>
                </c:pt>
                <c:pt idx="26">
                  <c:v>64.676840000000169</c:v>
                </c:pt>
                <c:pt idx="27">
                  <c:v>107.64413999999957</c:v>
                </c:pt>
                <c:pt idx="28">
                  <c:v>107.64413999999957</c:v>
                </c:pt>
                <c:pt idx="29">
                  <c:v>138.40133999999955</c:v>
                </c:pt>
                <c:pt idx="30">
                  <c:v>158.17173999999994</c:v>
                </c:pt>
                <c:pt idx="31">
                  <c:v>168.81743999999998</c:v>
                </c:pt>
                <c:pt idx="32">
                  <c:v>235.73846100000645</c:v>
                </c:pt>
              </c:numCache>
            </c:numRef>
          </c:val>
          <c:smooth val="0"/>
          <c:extLst>
            <c:ext xmlns:c16="http://schemas.microsoft.com/office/drawing/2014/chart" uri="{C3380CC4-5D6E-409C-BE32-E72D297353CC}">
              <c16:uniqueId val="{00000000-B6E5-4E91-9EB6-3FA67C311C31}"/>
            </c:ext>
          </c:extLst>
        </c:ser>
        <c:ser>
          <c:idx val="1"/>
          <c:order val="1"/>
          <c:tx>
            <c:strRef>
              <c:f>Sheet1!$C$1</c:f>
              <c:strCache>
                <c:ptCount val="1"/>
                <c:pt idx="0">
                  <c:v>ECRS</c:v>
                </c:pt>
              </c:strCache>
            </c:strRef>
          </c:tx>
          <c:spPr>
            <a:ln w="28575" cap="rnd">
              <a:solidFill>
                <a:schemeClr val="accent1"/>
              </a:solidFill>
              <a:round/>
            </a:ln>
            <a:effectLst/>
          </c:spPr>
          <c:marker>
            <c:symbol val="none"/>
          </c:marker>
          <c:dLbls>
            <c:dLbl>
              <c:idx val="3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E5-4E91-9EB6-3FA67C311C31}"/>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Sheet1!$A$2:$A$34</c:f>
              <c:numCache>
                <c:formatCode>yyyy\-mm</c:formatCode>
                <c:ptCount val="33"/>
                <c:pt idx="0">
                  <c:v>45139</c:v>
                </c:pt>
                <c:pt idx="1">
                  <c:v>45170</c:v>
                </c:pt>
                <c:pt idx="2">
                  <c:v>45200</c:v>
                </c:pt>
                <c:pt idx="3">
                  <c:v>45231</c:v>
                </c:pt>
                <c:pt idx="4">
                  <c:v>45261</c:v>
                </c:pt>
                <c:pt idx="5">
                  <c:v>45292</c:v>
                </c:pt>
                <c:pt idx="6">
                  <c:v>45323</c:v>
                </c:pt>
                <c:pt idx="7">
                  <c:v>45352</c:v>
                </c:pt>
                <c:pt idx="8">
                  <c:v>45383</c:v>
                </c:pt>
                <c:pt idx="9">
                  <c:v>45413</c:v>
                </c:pt>
                <c:pt idx="10">
                  <c:v>45444</c:v>
                </c:pt>
                <c:pt idx="11">
                  <c:v>45474</c:v>
                </c:pt>
                <c:pt idx="12">
                  <c:v>45505</c:v>
                </c:pt>
                <c:pt idx="13">
                  <c:v>45536</c:v>
                </c:pt>
                <c:pt idx="14">
                  <c:v>45566</c:v>
                </c:pt>
                <c:pt idx="15">
                  <c:v>45597</c:v>
                </c:pt>
                <c:pt idx="16">
                  <c:v>45627</c:v>
                </c:pt>
                <c:pt idx="17">
                  <c:v>45658</c:v>
                </c:pt>
                <c:pt idx="18">
                  <c:v>45689</c:v>
                </c:pt>
                <c:pt idx="19">
                  <c:v>45717</c:v>
                </c:pt>
                <c:pt idx="20">
                  <c:v>45748</c:v>
                </c:pt>
                <c:pt idx="21">
                  <c:v>45778</c:v>
                </c:pt>
                <c:pt idx="22">
                  <c:v>45809</c:v>
                </c:pt>
                <c:pt idx="23">
                  <c:v>45839</c:v>
                </c:pt>
                <c:pt idx="24">
                  <c:v>45870</c:v>
                </c:pt>
                <c:pt idx="25">
                  <c:v>45930</c:v>
                </c:pt>
                <c:pt idx="26">
                  <c:v>45961</c:v>
                </c:pt>
                <c:pt idx="27">
                  <c:v>45991</c:v>
                </c:pt>
                <c:pt idx="28">
                  <c:v>46022</c:v>
                </c:pt>
                <c:pt idx="29">
                  <c:v>46053</c:v>
                </c:pt>
                <c:pt idx="30">
                  <c:v>46081</c:v>
                </c:pt>
                <c:pt idx="31">
                  <c:v>46112</c:v>
                </c:pt>
                <c:pt idx="32">
                  <c:v>46142</c:v>
                </c:pt>
              </c:numCache>
            </c:numRef>
          </c:cat>
          <c:val>
            <c:numRef>
              <c:f>Sheet1!$C$2:$C$34</c:f>
              <c:numCache>
                <c:formatCode>_(* #,##0_);_(* \(#,##0\);_(* "-"??_);_(@_)</c:formatCode>
                <c:ptCount val="33"/>
                <c:pt idx="0">
                  <c:v>0</c:v>
                </c:pt>
                <c:pt idx="1">
                  <c:v>0</c:v>
                </c:pt>
                <c:pt idx="2">
                  <c:v>0</c:v>
                </c:pt>
                <c:pt idx="3">
                  <c:v>0</c:v>
                </c:pt>
                <c:pt idx="4">
                  <c:v>0</c:v>
                </c:pt>
                <c:pt idx="5">
                  <c:v>0</c:v>
                </c:pt>
                <c:pt idx="6">
                  <c:v>0</c:v>
                </c:pt>
                <c:pt idx="7">
                  <c:v>0</c:v>
                </c:pt>
                <c:pt idx="8">
                  <c:v>6</c:v>
                </c:pt>
                <c:pt idx="9">
                  <c:v>6</c:v>
                </c:pt>
                <c:pt idx="10">
                  <c:v>6</c:v>
                </c:pt>
                <c:pt idx="11">
                  <c:v>8.6</c:v>
                </c:pt>
                <c:pt idx="12">
                  <c:v>8.7325599999999994</c:v>
                </c:pt>
                <c:pt idx="13">
                  <c:v>8.7325599999999994</c:v>
                </c:pt>
                <c:pt idx="14">
                  <c:v>8.7325599999999994</c:v>
                </c:pt>
                <c:pt idx="15">
                  <c:v>8.7325599999999994</c:v>
                </c:pt>
                <c:pt idx="16">
                  <c:v>8.7864599999999999</c:v>
                </c:pt>
                <c:pt idx="17">
                  <c:v>8.7864599999999999</c:v>
                </c:pt>
                <c:pt idx="18">
                  <c:v>8.7864599999999999</c:v>
                </c:pt>
                <c:pt idx="19">
                  <c:v>8.7864599999999999</c:v>
                </c:pt>
                <c:pt idx="20">
                  <c:v>8.8403600000000004</c:v>
                </c:pt>
                <c:pt idx="21">
                  <c:v>8.8403600000000004</c:v>
                </c:pt>
                <c:pt idx="22">
                  <c:v>8.8403600000000004</c:v>
                </c:pt>
                <c:pt idx="23">
                  <c:v>9.3864999999999981</c:v>
                </c:pt>
                <c:pt idx="24">
                  <c:v>31.586500000000001</c:v>
                </c:pt>
                <c:pt idx="25">
                  <c:v>23.700000000000003</c:v>
                </c:pt>
                <c:pt idx="26">
                  <c:v>32.800000000000004</c:v>
                </c:pt>
                <c:pt idx="27">
                  <c:v>36.200000000000003</c:v>
                </c:pt>
                <c:pt idx="28">
                  <c:v>49.9</c:v>
                </c:pt>
                <c:pt idx="29">
                  <c:v>49.9</c:v>
                </c:pt>
                <c:pt idx="30">
                  <c:v>49.9</c:v>
                </c:pt>
                <c:pt idx="31">
                  <c:v>54.4</c:v>
                </c:pt>
                <c:pt idx="32">
                  <c:v>77.800000000000011</c:v>
                </c:pt>
              </c:numCache>
            </c:numRef>
          </c:val>
          <c:smooth val="0"/>
          <c:extLst>
            <c:ext xmlns:c16="http://schemas.microsoft.com/office/drawing/2014/chart" uri="{C3380CC4-5D6E-409C-BE32-E72D297353CC}">
              <c16:uniqueId val="{00000001-B6E5-4E91-9EB6-3FA67C311C31}"/>
            </c:ext>
          </c:extLst>
        </c:ser>
        <c:ser>
          <c:idx val="2"/>
          <c:order val="2"/>
          <c:tx>
            <c:strRef>
              <c:f>Sheet1!$D$1</c:f>
              <c:strCache>
                <c:ptCount val="1"/>
                <c:pt idx="0">
                  <c:v>NSPIN</c:v>
                </c:pt>
              </c:strCache>
            </c:strRef>
          </c:tx>
          <c:spPr>
            <a:ln w="28575" cap="rnd">
              <a:solidFill>
                <a:schemeClr val="accent4"/>
              </a:solidFill>
              <a:round/>
            </a:ln>
            <a:effectLst/>
          </c:spPr>
          <c:marker>
            <c:symbol val="none"/>
          </c:marker>
          <c:dLbls>
            <c:dLbl>
              <c:idx val="3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6E5-4E91-9EB6-3FA67C311C31}"/>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Sheet1!$A$2:$A$34</c:f>
              <c:numCache>
                <c:formatCode>yyyy\-mm</c:formatCode>
                <c:ptCount val="33"/>
                <c:pt idx="0">
                  <c:v>45139</c:v>
                </c:pt>
                <c:pt idx="1">
                  <c:v>45170</c:v>
                </c:pt>
                <c:pt idx="2">
                  <c:v>45200</c:v>
                </c:pt>
                <c:pt idx="3">
                  <c:v>45231</c:v>
                </c:pt>
                <c:pt idx="4">
                  <c:v>45261</c:v>
                </c:pt>
                <c:pt idx="5">
                  <c:v>45292</c:v>
                </c:pt>
                <c:pt idx="6">
                  <c:v>45323</c:v>
                </c:pt>
                <c:pt idx="7">
                  <c:v>45352</c:v>
                </c:pt>
                <c:pt idx="8">
                  <c:v>45383</c:v>
                </c:pt>
                <c:pt idx="9">
                  <c:v>45413</c:v>
                </c:pt>
                <c:pt idx="10">
                  <c:v>45444</c:v>
                </c:pt>
                <c:pt idx="11">
                  <c:v>45474</c:v>
                </c:pt>
                <c:pt idx="12">
                  <c:v>45505</c:v>
                </c:pt>
                <c:pt idx="13">
                  <c:v>45536</c:v>
                </c:pt>
                <c:pt idx="14">
                  <c:v>45566</c:v>
                </c:pt>
                <c:pt idx="15">
                  <c:v>45597</c:v>
                </c:pt>
                <c:pt idx="16">
                  <c:v>45627</c:v>
                </c:pt>
                <c:pt idx="17">
                  <c:v>45658</c:v>
                </c:pt>
                <c:pt idx="18">
                  <c:v>45689</c:v>
                </c:pt>
                <c:pt idx="19">
                  <c:v>45717</c:v>
                </c:pt>
                <c:pt idx="20">
                  <c:v>45748</c:v>
                </c:pt>
                <c:pt idx="21">
                  <c:v>45778</c:v>
                </c:pt>
                <c:pt idx="22">
                  <c:v>45809</c:v>
                </c:pt>
                <c:pt idx="23">
                  <c:v>45839</c:v>
                </c:pt>
                <c:pt idx="24">
                  <c:v>45870</c:v>
                </c:pt>
                <c:pt idx="25">
                  <c:v>45930</c:v>
                </c:pt>
                <c:pt idx="26">
                  <c:v>45961</c:v>
                </c:pt>
                <c:pt idx="27">
                  <c:v>45991</c:v>
                </c:pt>
                <c:pt idx="28">
                  <c:v>46022</c:v>
                </c:pt>
                <c:pt idx="29">
                  <c:v>46053</c:v>
                </c:pt>
                <c:pt idx="30">
                  <c:v>46081</c:v>
                </c:pt>
                <c:pt idx="31">
                  <c:v>46112</c:v>
                </c:pt>
                <c:pt idx="32">
                  <c:v>46142</c:v>
                </c:pt>
              </c:numCache>
            </c:numRef>
          </c:cat>
          <c:val>
            <c:numRef>
              <c:f>Sheet1!$D$2:$D$34</c:f>
              <c:numCache>
                <c:formatCode>_(* #,##0_);_(* \(#,##0\);_(* "-"??_);_(@_)</c:formatCode>
                <c:ptCount val="33"/>
                <c:pt idx="0">
                  <c:v>1.388525</c:v>
                </c:pt>
                <c:pt idx="1">
                  <c:v>1.388525</c:v>
                </c:pt>
                <c:pt idx="2">
                  <c:v>3.1298500000000002</c:v>
                </c:pt>
                <c:pt idx="3">
                  <c:v>3.1298500000000002</c:v>
                </c:pt>
                <c:pt idx="4">
                  <c:v>3.1298500000000002</c:v>
                </c:pt>
                <c:pt idx="5">
                  <c:v>3.1298500000000002</c:v>
                </c:pt>
                <c:pt idx="6">
                  <c:v>3.1298500000000002</c:v>
                </c:pt>
                <c:pt idx="7">
                  <c:v>3.1298500000000002</c:v>
                </c:pt>
                <c:pt idx="8">
                  <c:v>6</c:v>
                </c:pt>
                <c:pt idx="9">
                  <c:v>6</c:v>
                </c:pt>
                <c:pt idx="10">
                  <c:v>6</c:v>
                </c:pt>
                <c:pt idx="11">
                  <c:v>8.6</c:v>
                </c:pt>
                <c:pt idx="12">
                  <c:v>8.6</c:v>
                </c:pt>
                <c:pt idx="13">
                  <c:v>8.6</c:v>
                </c:pt>
                <c:pt idx="14">
                  <c:v>8.6</c:v>
                </c:pt>
                <c:pt idx="15">
                  <c:v>8.6</c:v>
                </c:pt>
                <c:pt idx="16">
                  <c:v>8.6</c:v>
                </c:pt>
                <c:pt idx="17">
                  <c:v>8.6</c:v>
                </c:pt>
                <c:pt idx="18">
                  <c:v>8.6</c:v>
                </c:pt>
                <c:pt idx="19">
                  <c:v>8.6</c:v>
                </c:pt>
                <c:pt idx="20">
                  <c:v>8.6</c:v>
                </c:pt>
                <c:pt idx="21">
                  <c:v>8.6</c:v>
                </c:pt>
                <c:pt idx="22">
                  <c:v>8.6</c:v>
                </c:pt>
                <c:pt idx="23">
                  <c:v>8.6</c:v>
                </c:pt>
                <c:pt idx="24">
                  <c:v>16.5</c:v>
                </c:pt>
                <c:pt idx="25">
                  <c:v>8.6</c:v>
                </c:pt>
                <c:pt idx="26">
                  <c:v>31.999999999999996</c:v>
                </c:pt>
                <c:pt idx="27">
                  <c:v>35.4</c:v>
                </c:pt>
                <c:pt idx="28">
                  <c:v>35.4</c:v>
                </c:pt>
                <c:pt idx="29">
                  <c:v>35.4</c:v>
                </c:pt>
                <c:pt idx="30">
                  <c:v>35.4</c:v>
                </c:pt>
                <c:pt idx="31">
                  <c:v>35.799999999999997</c:v>
                </c:pt>
                <c:pt idx="32">
                  <c:v>46.900000000000006</c:v>
                </c:pt>
              </c:numCache>
            </c:numRef>
          </c:val>
          <c:smooth val="0"/>
          <c:extLst>
            <c:ext xmlns:c16="http://schemas.microsoft.com/office/drawing/2014/chart" uri="{C3380CC4-5D6E-409C-BE32-E72D297353CC}">
              <c16:uniqueId val="{00000002-B6E5-4E91-9EB6-3FA67C311C31}"/>
            </c:ext>
          </c:extLst>
        </c:ser>
        <c:dLbls>
          <c:showLegendKey val="0"/>
          <c:showVal val="0"/>
          <c:showCatName val="0"/>
          <c:showSerName val="0"/>
          <c:showPercent val="0"/>
          <c:showBubbleSize val="0"/>
        </c:dLbls>
        <c:smooth val="0"/>
        <c:axId val="1319458352"/>
        <c:axId val="1319456912"/>
      </c:lineChart>
      <c:dateAx>
        <c:axId val="1319458352"/>
        <c:scaling>
          <c:orientation val="minMax"/>
        </c:scaling>
        <c:delete val="0"/>
        <c:axPos val="b"/>
        <c:numFmt formatCode="yyyy\-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9456912"/>
        <c:crosses val="autoZero"/>
        <c:auto val="1"/>
        <c:lblOffset val="100"/>
        <c:baseTimeUnit val="months"/>
      </c:dateAx>
      <c:valAx>
        <c:axId val="1319456912"/>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945835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5/12/2026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5/12/2026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398463" y="695325"/>
            <a:ext cx="6188075" cy="3481388"/>
          </a:xfrm>
          <a:noFill/>
        </p:spPr>
      </p:sp>
      <p:sp>
        <p:nvSpPr>
          <p:cNvPr id="29699" name="Notes Placeholder 2"/>
          <p:cNvSpPr>
            <a:spLocks noGrp="1"/>
          </p:cNvSpPr>
          <p:nvPr>
            <p:ph type="body" idx="1"/>
          </p:nvPr>
        </p:nvSpPr>
        <p:spPr>
          <a:noFill/>
          <a:ln/>
        </p:spPr>
        <p:txBody>
          <a:bodyPr/>
          <a:lstStyle/>
          <a:p>
            <a:endParaRPr lang="en-US"/>
          </a:p>
        </p:txBody>
      </p:sp>
      <p:sp>
        <p:nvSpPr>
          <p:cNvPr id="29700" name="Slide Number Placeholder 3"/>
          <p:cNvSpPr>
            <a:spLocks noGrp="1"/>
          </p:cNvSpPr>
          <p:nvPr>
            <p:ph type="sldNum" sz="quarter" idx="5"/>
          </p:nvPr>
        </p:nvSpPr>
        <p:spPr>
          <a:noFill/>
        </p:spPr>
        <p:txBody>
          <a:bodyPr/>
          <a:lstStyle/>
          <a:p>
            <a:fld id="{0C484B90-0160-4F8C-AFC2-20EC9FCCC15C}" type="slidenum">
              <a:rPr lang="en-US" smtClean="0"/>
              <a:pPr/>
              <a:t>2</a:t>
            </a:fld>
            <a:endParaRPr lang="en-US"/>
          </a:p>
        </p:txBody>
      </p:sp>
    </p:spTree>
    <p:extLst>
      <p:ext uri="{BB962C8B-B14F-4D97-AF65-F5344CB8AC3E}">
        <p14:creationId xmlns:p14="http://schemas.microsoft.com/office/powerpoint/2010/main" val="82800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FC7EB-8A2A-5DD8-FD5D-77688D087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107D8A-6A15-85EE-B2D0-9BEFB3D8E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BDAF7-4555-6FD8-FC76-555FC8C6B61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EC95D4C-547D-7489-27CF-FF3C614B35AC}"/>
              </a:ext>
            </a:extLst>
          </p:cNvPr>
          <p:cNvSpPr>
            <a:spLocks noGrp="1"/>
          </p:cNvSpPr>
          <p:nvPr>
            <p:ph type="sldNum" sz="quarter" idx="5"/>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794502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4</a:t>
            </a:fld>
            <a:endParaRPr lang="en-US"/>
          </a:p>
        </p:txBody>
      </p:sp>
    </p:spTree>
    <p:extLst>
      <p:ext uri="{BB962C8B-B14F-4D97-AF65-F5344CB8AC3E}">
        <p14:creationId xmlns:p14="http://schemas.microsoft.com/office/powerpoint/2010/main" val="382094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7879A-86AE-0B5D-245D-E3C1D97A10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AC5E4F-CB21-7AD9-FB9C-021CD12A7E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17EA69-581F-257E-9B39-13FF241C9E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7115F3E-6532-51CE-F877-4C97B9906F34}"/>
              </a:ext>
            </a:extLst>
          </p:cNvPr>
          <p:cNvSpPr>
            <a:spLocks noGrp="1"/>
          </p:cNvSpPr>
          <p:nvPr>
            <p:ph type="sldNum" sz="quarter" idx="5"/>
          </p:nvPr>
        </p:nvSpPr>
        <p:spPr/>
        <p:txBody>
          <a:bodyPr/>
          <a:lstStyle/>
          <a:p>
            <a:fld id="{F62AC51D-6DAA-4455-8EA7-D54B64909A85}" type="slidenum">
              <a:rPr lang="en-US" smtClean="0"/>
              <a:t>5</a:t>
            </a:fld>
            <a:endParaRPr lang="en-US"/>
          </a:p>
        </p:txBody>
      </p:sp>
    </p:spTree>
    <p:extLst>
      <p:ext uri="{BB962C8B-B14F-4D97-AF65-F5344CB8AC3E}">
        <p14:creationId xmlns:p14="http://schemas.microsoft.com/office/powerpoint/2010/main" val="1085460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1B848-710E-3212-5B8E-AE550E5635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E44DDA-1AB0-4EBD-BD14-A5B0E85842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539C3F-4355-7E1C-D552-3A0F0CFC05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528D8E-4943-85FE-D2B6-1E2333DFD13F}"/>
              </a:ext>
            </a:extLst>
          </p:cNvPr>
          <p:cNvSpPr>
            <a:spLocks noGrp="1"/>
          </p:cNvSpPr>
          <p:nvPr>
            <p:ph type="sldNum" sz="quarter" idx="5"/>
          </p:nvPr>
        </p:nvSpPr>
        <p:spPr/>
        <p:txBody>
          <a:bodyPr/>
          <a:lstStyle/>
          <a:p>
            <a:fld id="{F62AC51D-6DAA-4455-8EA7-D54B64909A85}" type="slidenum">
              <a:rPr lang="en-US" smtClean="0"/>
              <a:t>6</a:t>
            </a:fld>
            <a:endParaRPr lang="en-US"/>
          </a:p>
        </p:txBody>
      </p:sp>
    </p:spTree>
    <p:extLst>
      <p:ext uri="{BB962C8B-B14F-4D97-AF65-F5344CB8AC3E}">
        <p14:creationId xmlns:p14="http://schemas.microsoft.com/office/powerpoint/2010/main" val="2865984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6"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a:xfrm>
            <a:off x="533400" y="6356350"/>
            <a:ext cx="8010526" cy="365125"/>
          </a:xfrm>
        </p:spPr>
        <p:txBody>
          <a:bodyPr/>
          <a:lstStyle/>
          <a:p>
            <a:endParaRPr lang="en-US"/>
          </a:p>
        </p:txBody>
      </p:sp>
      <p:sp>
        <p:nvSpPr>
          <p:cNvPr id="11" name="Date Placeholder 3">
            <a:extLst>
              <a:ext uri="{FF2B5EF4-FFF2-40B4-BE49-F238E27FC236}">
                <a16:creationId xmlns:a16="http://schemas.microsoft.com/office/drawing/2014/main" id="{C6E9BF30-5D82-5572-733E-882E0C0D3307}"/>
              </a:ext>
            </a:extLst>
          </p:cNvPr>
          <p:cNvSpPr>
            <a:spLocks noGrp="1"/>
          </p:cNvSpPr>
          <p:nvPr>
            <p:ph type="dt" sz="half" idx="10"/>
          </p:nvPr>
        </p:nvSpPr>
        <p:spPr>
          <a:xfrm>
            <a:off x="8716884" y="6356350"/>
            <a:ext cx="2773273" cy="365125"/>
          </a:xfrm>
        </p:spPr>
        <p:txBody>
          <a:bodyPr/>
          <a:lstStyle/>
          <a:p>
            <a:fld id="{EE3992BE-7A4A-453B-9DC5-46429AC70C02}" type="datetime4">
              <a:rPr lang="en-US" smtClean="0"/>
              <a:t>May 12, 2026</a:t>
            </a:fld>
            <a:endParaRPr lang="en-US"/>
          </a:p>
        </p:txBody>
      </p:sp>
      <p:sp>
        <p:nvSpPr>
          <p:cNvPr id="12"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85320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ty Slide with 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03E25FFF-DC93-41E9-8B56-8D2A8B7F6D48}" type="datetime4">
              <a:rPr lang="en-US" smtClean="0"/>
              <a:t>May 12,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28470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7" name="Rectangle 6"/>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Footer Placeholder 4"/>
          <p:cNvSpPr>
            <a:spLocks noGrp="1"/>
          </p:cNvSpPr>
          <p:nvPr>
            <p:ph type="ftr" sz="quarter" idx="11"/>
          </p:nvPr>
        </p:nvSpPr>
        <p:spPr>
          <a:xfrm>
            <a:off x="3657600" y="6553200"/>
            <a:ext cx="5384800" cy="228600"/>
          </a:xfrm>
        </p:spPr>
        <p:txBody>
          <a:bodyPr/>
          <a:lstStyle/>
          <a:p>
            <a:endParaRPr lang="en-US">
              <a:solidFill>
                <a:prstClr val="black">
                  <a:tint val="75000"/>
                </a:prstClr>
              </a:solidFill>
            </a:endParaRPr>
          </a:p>
        </p:txBody>
      </p:sp>
      <p:cxnSp>
        <p:nvCxnSpPr>
          <p:cNvPr id="5" name="Straight Connector 4"/>
          <p:cNvCxnSpPr/>
          <p:nvPr/>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2F5400B3-30FC-250E-0E40-F769CD495FA7}"/>
              </a:ext>
            </a:extLst>
          </p:cNvPr>
          <p:cNvSpPr>
            <a:spLocks noGrp="1"/>
          </p:cNvSpPr>
          <p:nvPr>
            <p:ph type="sldNum" sz="quarter" idx="4"/>
          </p:nvPr>
        </p:nvSpPr>
        <p:spPr>
          <a:xfrm>
            <a:off x="11379203" y="6561138"/>
            <a:ext cx="646975"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826843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0303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3DEE4FF8-A3D3-4599-A16A-3A00C58B5537}" type="datetime4">
              <a:rPr lang="en-US" smtClean="0"/>
              <a:t>May 12,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59290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9B07B4C3-4AF8-491E-B32B-CB7FA6991DE8}" type="datetime4">
              <a:rPr lang="en-US" smtClean="0"/>
              <a:t>May 12,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226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May 12,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66342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May 12,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85070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Blocks">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DECB2C8F-3864-4210-8139-C8D35F691AB3}" type="datetime4">
              <a:rPr lang="en-US" smtClean="0"/>
              <a:t>May 12,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6712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86FE1C13-7F94-4729-9F46-A53B83193E99}" type="datetime4">
              <a:rPr lang="en-US" smtClean="0"/>
              <a:t>May 12,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18809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9F34781F-C11A-4B51-B8FA-D6D1992D50FF}" type="datetime4">
              <a:rPr lang="en-US" smtClean="0"/>
              <a:t>May 12,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075212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ppendix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grpSp>
        <p:nvGrpSpPr>
          <p:cNvPr id="20" name="Group 19" descr="Confidential document label">
            <a:extLst>
              <a:ext uri="{FF2B5EF4-FFF2-40B4-BE49-F238E27FC236}">
                <a16:creationId xmlns:a16="http://schemas.microsoft.com/office/drawing/2014/main" id="{3B6CFFE6-489D-17D2-9884-1ADAECA66CA9}"/>
              </a:ext>
              <a:ext uri="{C183D7F6-B498-43B3-948B-1728B52AA6E4}">
                <adec:decorative xmlns:adec="http://schemas.microsoft.com/office/drawing/2017/decorative" val="0"/>
              </a:ext>
            </a:extLst>
          </p:cNvPr>
          <p:cNvGrpSpPr/>
          <p:nvPr userDrawn="1"/>
        </p:nvGrpSpPr>
        <p:grpSpPr>
          <a:xfrm>
            <a:off x="-91688" y="457199"/>
            <a:ext cx="1162970" cy="358775"/>
            <a:chOff x="-91688" y="6362698"/>
            <a:chExt cx="1162970" cy="358775"/>
          </a:xfrm>
        </p:grpSpPr>
        <p:sp>
          <p:nvSpPr>
            <p:cNvPr id="22" name="Rectangle 21">
              <a:extLst>
                <a:ext uri="{FF2B5EF4-FFF2-40B4-BE49-F238E27FC236}">
                  <a16:creationId xmlns:a16="http://schemas.microsoft.com/office/drawing/2014/main" id="{55FA20CA-1326-E8FD-F266-B055679F20E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3744901-5CF8-A85F-8C67-5BB032900B25}"/>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8E997517-B5A8-4E1F-B27B-622BE826AB2C}" type="datetime4">
              <a:rPr lang="en-US" smtClean="0"/>
              <a:t>May 12,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93816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8.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3B202282-D206-4C18-93B8-D205E285190B}" type="datetime4">
              <a:rPr lang="en-US" smtClean="0"/>
              <a:t>May 12,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PUBLIC</a:t>
              </a:r>
            </a:p>
          </p:txBody>
        </p:sp>
      </p:grpSp>
    </p:spTree>
    <p:extLst>
      <p:ext uri="{BB962C8B-B14F-4D97-AF65-F5344CB8AC3E}">
        <p14:creationId xmlns:p14="http://schemas.microsoft.com/office/powerpoint/2010/main" val="2775734212"/>
      </p:ext>
    </p:extLst>
  </p:cSld>
  <p:clrMap bg1="lt1" tx1="dk1" bg2="lt2" tx2="dk2" accent1="accent1" accent2="accent2" accent3="accent3" accent4="accent4" accent5="accent5" accent6="accent6" hlink="hlink" folHlink="folHlink"/>
  <p:sldLayoutIdLst>
    <p:sldLayoutId id="2147483760" r:id="rId1"/>
    <p:sldLayoutId id="2147483748" r:id="rId2"/>
    <p:sldLayoutId id="2147483749" r:id="rId3"/>
    <p:sldLayoutId id="2147483761" r:id="rId4"/>
    <p:sldLayoutId id="2147483762" r:id="rId5"/>
    <p:sldLayoutId id="2147483750" r:id="rId6"/>
    <p:sldLayoutId id="2147483752" r:id="rId7"/>
    <p:sldLayoutId id="2147483754" r:id="rId8"/>
    <p:sldLayoutId id="2147483756" r:id="rId9"/>
    <p:sldLayoutId id="2147483753" r:id="rId10"/>
    <p:sldLayoutId id="2147483763"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guide id="7"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918190720"/>
      </p:ext>
    </p:extLst>
  </p:cSld>
  <p:clrMap bg1="lt1" tx1="dk1" bg2="lt2" tx2="dk2" accent1="accent1" accent2="accent2" accent3="accent3" accent4="accent4" accent5="accent5" accent6="accent6" hlink="hlink" folHlink="folHlink"/>
  <p:sldLayoutIdLst>
    <p:sldLayoutId id="214748376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hyperlink" Target="https://www.ercot.com/mktrules/pilots/ader"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F79F2-B3BA-8940-842B-E7FE18726898}"/>
              </a:ext>
            </a:extLst>
          </p:cNvPr>
          <p:cNvSpPr>
            <a:spLocks noGrp="1"/>
          </p:cNvSpPr>
          <p:nvPr>
            <p:ph type="ctrTitle"/>
          </p:nvPr>
        </p:nvSpPr>
        <p:spPr/>
        <p:txBody>
          <a:bodyPr lIns="91440" tIns="45720" rIns="91440" bIns="45720" anchor="t"/>
          <a:lstStyle/>
          <a:p>
            <a:r>
              <a:rPr lang="en-US" sz="2800"/>
              <a:t>Update to the Technical Advisory Committee (TAC) on the Aggregate Distributed Energy Resource (ADER) Pilot</a:t>
            </a:r>
            <a:br>
              <a:rPr lang="en-US" sz="2800"/>
            </a:br>
            <a:br>
              <a:rPr lang="en-US" sz="2400"/>
            </a:br>
            <a:br>
              <a:rPr lang="en-US" i="1"/>
            </a:br>
            <a:r>
              <a:rPr lang="en-US" sz="1800" b="0"/>
              <a:t>Katherine Gross</a:t>
            </a:r>
            <a:br>
              <a:rPr lang="en-US" sz="1800" b="0"/>
            </a:br>
            <a:r>
              <a:rPr lang="en-US" sz="1800" b="0"/>
              <a:t>ERCOT Legal</a:t>
            </a:r>
            <a:br>
              <a:rPr lang="en-US" b="0"/>
            </a:br>
            <a:br>
              <a:rPr lang="en-US" b="0"/>
            </a:br>
            <a:r>
              <a:rPr lang="en-US" sz="1100" b="0"/>
              <a:t>May 19-20, 2026</a:t>
            </a:r>
            <a:br>
              <a:rPr lang="en-US">
                <a:cs typeface="Arial"/>
              </a:rPr>
            </a:br>
            <a:endParaRPr lang="en-US"/>
          </a:p>
        </p:txBody>
      </p:sp>
      <p:sp>
        <p:nvSpPr>
          <p:cNvPr id="4" name="Text Placeholder 3">
            <a:extLst>
              <a:ext uri="{FF2B5EF4-FFF2-40B4-BE49-F238E27FC236}">
                <a16:creationId xmlns:a16="http://schemas.microsoft.com/office/drawing/2014/main" id="{44AF06F7-D511-1AA1-3047-41DA1BD9D88A}"/>
              </a:ext>
            </a:extLst>
          </p:cNvPr>
          <p:cNvSpPr>
            <a:spLocks noGrp="1"/>
          </p:cNvSpPr>
          <p:nvPr>
            <p:ph type="body" sz="quarter" idx="15"/>
          </p:nvPr>
        </p:nvSpPr>
        <p:spPr>
          <a:xfrm flipH="1">
            <a:off x="6427363" y="4726044"/>
            <a:ext cx="5201214" cy="1981242"/>
          </a:xfrm>
        </p:spPr>
        <p:txBody>
          <a:bodyPr vert="horz" wrap="square" lIns="182880" tIns="182880" rIns="91440" bIns="182880" anchor="t">
            <a:noAutofit/>
          </a:bodyPr>
          <a:lstStyle/>
          <a:p>
            <a:pPr>
              <a:tabLst>
                <a:tab pos="4284663" algn="l"/>
              </a:tabLst>
            </a:pPr>
            <a:r>
              <a:rPr lang="en-US"/>
              <a:t>Key Takeaways</a:t>
            </a:r>
          </a:p>
          <a:p>
            <a:pPr marL="365760">
              <a:lnSpc>
                <a:spcPct val="100000"/>
              </a:lnSpc>
              <a:spcBef>
                <a:spcPts val="300"/>
              </a:spcBef>
              <a:spcAft>
                <a:spcPts val="300"/>
              </a:spcAft>
              <a:tabLst>
                <a:tab pos="4284663" algn="l"/>
              </a:tabLst>
            </a:pPr>
            <a:r>
              <a:rPr lang="en-US" b="0"/>
              <a:t>The ADER Pilot continues to grow rapidly. ERCOT is advancing toward Protocols transition while resolving key design, operational, and implementation questions. During this interim period, minor updates are needed to the Governing Document </a:t>
            </a:r>
            <a:endParaRPr lang="en-US" strike="sngStrike"/>
          </a:p>
        </p:txBody>
      </p:sp>
      <p:sp>
        <p:nvSpPr>
          <p:cNvPr id="5" name="Content Placeholder 4">
            <a:extLst>
              <a:ext uri="{FF2B5EF4-FFF2-40B4-BE49-F238E27FC236}">
                <a16:creationId xmlns:a16="http://schemas.microsoft.com/office/drawing/2014/main" id="{5AAD2078-6202-33D3-A625-5F377F5041A4}"/>
              </a:ext>
            </a:extLst>
          </p:cNvPr>
          <p:cNvSpPr>
            <a:spLocks noGrp="1"/>
          </p:cNvSpPr>
          <p:nvPr>
            <p:ph sz="quarter" idx="16"/>
          </p:nvPr>
        </p:nvSpPr>
        <p:spPr/>
        <p:txBody>
          <a:bodyPr/>
          <a:lstStyle/>
          <a:p>
            <a:r>
              <a:rPr lang="en-US"/>
              <a:t>Outline</a:t>
            </a:r>
          </a:p>
          <a:p>
            <a:pPr marL="339725" indent="-174625">
              <a:buFont typeface="Arial" panose="020B0604020202020204" pitchFamily="34" charset="0"/>
              <a:buChar char="•"/>
            </a:pPr>
            <a:r>
              <a:rPr lang="en-US" b="0"/>
              <a:t>Report on current ADER pilot status since the 2/25/26 TAC meeting</a:t>
            </a:r>
          </a:p>
          <a:p>
            <a:pPr marL="339725" indent="-174625">
              <a:buFont typeface="Arial" panose="020B0604020202020204" pitchFamily="34" charset="0"/>
              <a:buChar char="•"/>
            </a:pPr>
            <a:r>
              <a:rPr lang="en-US" b="0"/>
              <a:t>Review proposed updates to the Governing Document (v3.3)</a:t>
            </a:r>
          </a:p>
          <a:p>
            <a:pPr marL="339725" indent="-174625">
              <a:buFont typeface="Arial" panose="020B0604020202020204" pitchFamily="34" charset="0"/>
              <a:buChar char="•"/>
            </a:pPr>
            <a:r>
              <a:rPr lang="en-US" b="0"/>
              <a:t>Provide an update on ERCOT’s Pilot-to-Protocols roadmap for 2026</a:t>
            </a:r>
          </a:p>
          <a:p>
            <a:pPr marL="339725" indent="-174625">
              <a:buFont typeface="Arial" panose="020B0604020202020204" pitchFamily="34" charset="0"/>
              <a:buChar char="•"/>
            </a:pPr>
            <a:endParaRPr lang="en-US" b="0"/>
          </a:p>
          <a:p>
            <a:endParaRPr lang="en-US"/>
          </a:p>
          <a:p>
            <a:endParaRPr lang="en-US"/>
          </a:p>
          <a:p>
            <a:endParaRPr lang="en-US"/>
          </a:p>
        </p:txBody>
      </p:sp>
    </p:spTree>
    <p:extLst>
      <p:ext uri="{BB962C8B-B14F-4D97-AF65-F5344CB8AC3E}">
        <p14:creationId xmlns:p14="http://schemas.microsoft.com/office/powerpoint/2010/main" val="671039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00C9607-6272-5669-A172-5E8991DE2EEF}"/>
              </a:ext>
            </a:extLst>
          </p:cNvPr>
          <p:cNvSpPr>
            <a:spLocks noGrp="1"/>
          </p:cNvSpPr>
          <p:nvPr>
            <p:ph idx="16"/>
          </p:nvPr>
        </p:nvSpPr>
        <p:spPr>
          <a:xfrm>
            <a:off x="8077201" y="1487693"/>
            <a:ext cx="3581400" cy="4485640"/>
          </a:xfrm>
        </p:spPr>
        <p:txBody>
          <a:bodyPr/>
          <a:lstStyle/>
          <a:p>
            <a:r>
              <a:rPr lang="en-US" sz="1800" b="1">
                <a:solidFill>
                  <a:schemeClr val="accent1"/>
                </a:solidFill>
              </a:rPr>
              <a:t>ADER Trends</a:t>
            </a:r>
            <a:br>
              <a:rPr lang="en-US"/>
            </a:br>
            <a:endParaRPr lang="en-US"/>
          </a:p>
          <a:p>
            <a:r>
              <a:rPr lang="en-US"/>
              <a:t>ADER Resources</a:t>
            </a:r>
          </a:p>
          <a:p>
            <a:pPr marL="174625" indent="-174625">
              <a:lnSpc>
                <a:spcPct val="107000"/>
              </a:lnSpc>
              <a:buFont typeface="Symbol" panose="05050102010706020507" pitchFamily="18" charset="2"/>
              <a:buChar char=""/>
            </a:pPr>
            <a:r>
              <a:rPr lang="en-US"/>
              <a:t>9 qualified ADERs</a:t>
            </a:r>
          </a:p>
          <a:p>
            <a:pPr>
              <a:lnSpc>
                <a:spcPct val="107000"/>
              </a:lnSpc>
            </a:pPr>
            <a:endParaRPr lang="en-US"/>
          </a:p>
          <a:p>
            <a:pPr>
              <a:lnSpc>
                <a:spcPct val="107000"/>
              </a:lnSpc>
            </a:pPr>
            <a:r>
              <a:rPr lang="en-US"/>
              <a:t>Energy Capability</a:t>
            </a:r>
          </a:p>
          <a:p>
            <a:pPr marL="174625" indent="-174625">
              <a:lnSpc>
                <a:spcPct val="107000"/>
              </a:lnSpc>
              <a:buFont typeface="Symbol" panose="05050102010706020507" pitchFamily="18" charset="2"/>
              <a:buChar char=""/>
            </a:pPr>
            <a:r>
              <a:rPr lang="en-US"/>
              <a:t>236 MW of the 500 MW limit</a:t>
            </a:r>
          </a:p>
          <a:p>
            <a:pPr>
              <a:lnSpc>
                <a:spcPct val="107000"/>
              </a:lnSpc>
            </a:pPr>
            <a:endParaRPr lang="en-US"/>
          </a:p>
          <a:p>
            <a:pPr>
              <a:lnSpc>
                <a:spcPct val="107000"/>
              </a:lnSpc>
            </a:pPr>
            <a:r>
              <a:rPr lang="en-US"/>
              <a:t>Ancillary Services Capabilities</a:t>
            </a:r>
          </a:p>
          <a:p>
            <a:pPr marL="174625" indent="-174625">
              <a:lnSpc>
                <a:spcPct val="107000"/>
              </a:lnSpc>
              <a:buFont typeface="Symbol" panose="05050102010706020507" pitchFamily="18" charset="2"/>
              <a:buChar char=""/>
            </a:pPr>
            <a:r>
              <a:rPr lang="en-US"/>
              <a:t>ECRS: 78 MW of the 100 MW limit</a:t>
            </a:r>
          </a:p>
          <a:p>
            <a:pPr marL="174625" indent="-174625">
              <a:lnSpc>
                <a:spcPct val="107000"/>
              </a:lnSpc>
              <a:buFont typeface="Symbol" panose="05050102010706020507" pitchFamily="18" charset="2"/>
              <a:buChar char=""/>
            </a:pPr>
            <a:r>
              <a:rPr lang="en-US"/>
              <a:t>Non-Spin: 47 MW of the 100 MW limit</a:t>
            </a:r>
          </a:p>
          <a:p>
            <a:pPr marL="174625" indent="-174625">
              <a:lnSpc>
                <a:spcPct val="107000"/>
              </a:lnSpc>
              <a:buFont typeface="Symbol" panose="05050102010706020507" pitchFamily="18" charset="2"/>
              <a:buChar char=""/>
            </a:pPr>
            <a:endParaRPr lang="en-US" sz="1200"/>
          </a:p>
        </p:txBody>
      </p:sp>
      <p:sp>
        <p:nvSpPr>
          <p:cNvPr id="8" name="Slide Number Placeholder 7">
            <a:extLst>
              <a:ext uri="{FF2B5EF4-FFF2-40B4-BE49-F238E27FC236}">
                <a16:creationId xmlns:a16="http://schemas.microsoft.com/office/drawing/2014/main" id="{880E3F5C-DAE1-8D6B-A326-67A87AE72E9A}"/>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5" name="Content Placeholder 3">
            <a:extLst>
              <a:ext uri="{FF2B5EF4-FFF2-40B4-BE49-F238E27FC236}">
                <a16:creationId xmlns:a16="http://schemas.microsoft.com/office/drawing/2014/main" id="{3764649D-18C8-2EAD-FF39-EC771AE7C682}"/>
              </a:ext>
            </a:extLst>
          </p:cNvPr>
          <p:cNvSpPr txBox="1">
            <a:spLocks/>
          </p:cNvSpPr>
          <p:nvPr/>
        </p:nvSpPr>
        <p:spPr>
          <a:xfrm>
            <a:off x="495300" y="1209789"/>
            <a:ext cx="6598118" cy="393475"/>
          </a:xfrm>
          <a:prstGeom prst="rect">
            <a:avLst/>
          </a:prstGeom>
        </p:spPr>
        <p:txBody>
          <a:bodyPr lIns="91440" tIns="45720" rIns="91440" bIns="45720" anchor="t"/>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b="1"/>
              <a:t>Qualified ADER Capacity (MW):</a:t>
            </a:r>
          </a:p>
        </p:txBody>
      </p:sp>
      <p:sp>
        <p:nvSpPr>
          <p:cNvPr id="15" name="Title 14">
            <a:extLst>
              <a:ext uri="{FF2B5EF4-FFF2-40B4-BE49-F238E27FC236}">
                <a16:creationId xmlns:a16="http://schemas.microsoft.com/office/drawing/2014/main" id="{5924545B-B433-215A-FEA8-A8D78A8519DB}"/>
              </a:ext>
            </a:extLst>
          </p:cNvPr>
          <p:cNvSpPr>
            <a:spLocks noGrp="1"/>
          </p:cNvSpPr>
          <p:nvPr>
            <p:ph type="title"/>
          </p:nvPr>
        </p:nvSpPr>
        <p:spPr/>
        <p:txBody>
          <a:bodyPr/>
          <a:lstStyle/>
          <a:p>
            <a:r>
              <a:rPr lang="en-US"/>
              <a:t>ADER Pilot Growth</a:t>
            </a:r>
          </a:p>
        </p:txBody>
      </p:sp>
      <p:graphicFrame>
        <p:nvGraphicFramePr>
          <p:cNvPr id="11" name="Chart 10">
            <a:extLst>
              <a:ext uri="{FF2B5EF4-FFF2-40B4-BE49-F238E27FC236}">
                <a16:creationId xmlns:a16="http://schemas.microsoft.com/office/drawing/2014/main" id="{337E09FA-F4C0-E945-9EB7-DDCF3170C3A6}"/>
              </a:ext>
            </a:extLst>
          </p:cNvPr>
          <p:cNvGraphicFramePr/>
          <p:nvPr>
            <p:extLst>
              <p:ext uri="{D42A27DB-BD31-4B8C-83A1-F6EECF244321}">
                <p14:modId xmlns:p14="http://schemas.microsoft.com/office/powerpoint/2010/main" val="413011284"/>
              </p:ext>
            </p:extLst>
          </p:nvPr>
        </p:nvGraphicFramePr>
        <p:xfrm>
          <a:off x="495299" y="1803401"/>
          <a:ext cx="5956301" cy="3703320"/>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9BA465D4-7AFD-F1D8-ECB5-A0A9FA9A7284}"/>
              </a:ext>
            </a:extLst>
          </p:cNvPr>
          <p:cNvSpPr txBox="1"/>
          <p:nvPr/>
        </p:nvSpPr>
        <p:spPr>
          <a:xfrm>
            <a:off x="6451600" y="1785635"/>
            <a:ext cx="833883" cy="338554"/>
          </a:xfrm>
          <a:prstGeom prst="rect">
            <a:avLst/>
          </a:prstGeom>
          <a:noFill/>
        </p:spPr>
        <p:txBody>
          <a:bodyPr wrap="none" rtlCol="0">
            <a:spAutoFit/>
          </a:bodyPr>
          <a:lstStyle/>
          <a:p>
            <a:r>
              <a:rPr lang="en-US" sz="1600">
                <a:solidFill>
                  <a:schemeClr val="accent2"/>
                </a:solidFill>
              </a:rPr>
              <a:t>Energy</a:t>
            </a:r>
          </a:p>
        </p:txBody>
      </p:sp>
      <p:sp>
        <p:nvSpPr>
          <p:cNvPr id="18" name="TextBox 17">
            <a:extLst>
              <a:ext uri="{FF2B5EF4-FFF2-40B4-BE49-F238E27FC236}">
                <a16:creationId xmlns:a16="http://schemas.microsoft.com/office/drawing/2014/main" id="{A485EB55-3342-B193-FD30-C85E76291CBF}"/>
              </a:ext>
            </a:extLst>
          </p:cNvPr>
          <p:cNvSpPr txBox="1"/>
          <p:nvPr/>
        </p:nvSpPr>
        <p:spPr>
          <a:xfrm>
            <a:off x="6451600" y="3682486"/>
            <a:ext cx="752129" cy="338554"/>
          </a:xfrm>
          <a:prstGeom prst="rect">
            <a:avLst/>
          </a:prstGeom>
          <a:noFill/>
        </p:spPr>
        <p:txBody>
          <a:bodyPr wrap="none" rtlCol="0">
            <a:spAutoFit/>
          </a:bodyPr>
          <a:lstStyle/>
          <a:p>
            <a:r>
              <a:rPr lang="en-US" sz="1600">
                <a:solidFill>
                  <a:schemeClr val="accent1"/>
                </a:solidFill>
              </a:rPr>
              <a:t>ECRS</a:t>
            </a:r>
          </a:p>
        </p:txBody>
      </p:sp>
      <p:sp>
        <p:nvSpPr>
          <p:cNvPr id="19" name="TextBox 18">
            <a:extLst>
              <a:ext uri="{FF2B5EF4-FFF2-40B4-BE49-F238E27FC236}">
                <a16:creationId xmlns:a16="http://schemas.microsoft.com/office/drawing/2014/main" id="{41DB776C-44DA-BD08-15BB-E3B14CCE7C7B}"/>
              </a:ext>
            </a:extLst>
          </p:cNvPr>
          <p:cNvSpPr txBox="1"/>
          <p:nvPr/>
        </p:nvSpPr>
        <p:spPr>
          <a:xfrm>
            <a:off x="6451600" y="4148569"/>
            <a:ext cx="1037463" cy="338554"/>
          </a:xfrm>
          <a:prstGeom prst="rect">
            <a:avLst/>
          </a:prstGeom>
          <a:noFill/>
        </p:spPr>
        <p:txBody>
          <a:bodyPr wrap="none" rtlCol="0">
            <a:spAutoFit/>
          </a:bodyPr>
          <a:lstStyle/>
          <a:p>
            <a:r>
              <a:rPr lang="en-US" sz="1600">
                <a:solidFill>
                  <a:schemeClr val="accent4"/>
                </a:solidFill>
              </a:rPr>
              <a:t>Non-Spin</a:t>
            </a:r>
          </a:p>
        </p:txBody>
      </p:sp>
      <p:graphicFrame>
        <p:nvGraphicFramePr>
          <p:cNvPr id="20" name="Table 19">
            <a:extLst>
              <a:ext uri="{FF2B5EF4-FFF2-40B4-BE49-F238E27FC236}">
                <a16:creationId xmlns:a16="http://schemas.microsoft.com/office/drawing/2014/main" id="{2AB67872-7E3F-96C3-A1AA-D851B1210CD7}"/>
              </a:ext>
            </a:extLst>
          </p:cNvPr>
          <p:cNvGraphicFramePr>
            <a:graphicFrameLocks noGrp="1"/>
          </p:cNvGraphicFramePr>
          <p:nvPr>
            <p:extLst>
              <p:ext uri="{D42A27DB-BD31-4B8C-83A1-F6EECF244321}">
                <p14:modId xmlns:p14="http://schemas.microsoft.com/office/powerpoint/2010/main" val="2108587097"/>
              </p:ext>
            </p:extLst>
          </p:nvPr>
        </p:nvGraphicFramePr>
        <p:xfrm>
          <a:off x="1045211" y="6173470"/>
          <a:ext cx="5271783" cy="182880"/>
        </p:xfrm>
        <a:graphic>
          <a:graphicData uri="http://schemas.openxmlformats.org/drawingml/2006/table">
            <a:tbl>
              <a:tblPr>
                <a:tableStyleId>{5C22544A-7EE6-4342-B048-85BDC9FD1C3A}</a:tableStyleId>
              </a:tblPr>
              <a:tblGrid>
                <a:gridCol w="1917012">
                  <a:extLst>
                    <a:ext uri="{9D8B030D-6E8A-4147-A177-3AD203B41FA5}">
                      <a16:colId xmlns:a16="http://schemas.microsoft.com/office/drawing/2014/main" val="2874296778"/>
                    </a:ext>
                  </a:extLst>
                </a:gridCol>
                <a:gridCol w="1757261">
                  <a:extLst>
                    <a:ext uri="{9D8B030D-6E8A-4147-A177-3AD203B41FA5}">
                      <a16:colId xmlns:a16="http://schemas.microsoft.com/office/drawing/2014/main" val="2983989316"/>
                    </a:ext>
                  </a:extLst>
                </a:gridCol>
                <a:gridCol w="479253">
                  <a:extLst>
                    <a:ext uri="{9D8B030D-6E8A-4147-A177-3AD203B41FA5}">
                      <a16:colId xmlns:a16="http://schemas.microsoft.com/office/drawing/2014/main" val="3718321402"/>
                    </a:ext>
                  </a:extLst>
                </a:gridCol>
                <a:gridCol w="159751">
                  <a:extLst>
                    <a:ext uri="{9D8B030D-6E8A-4147-A177-3AD203B41FA5}">
                      <a16:colId xmlns:a16="http://schemas.microsoft.com/office/drawing/2014/main" val="4042976165"/>
                    </a:ext>
                  </a:extLst>
                </a:gridCol>
                <a:gridCol w="639004">
                  <a:extLst>
                    <a:ext uri="{9D8B030D-6E8A-4147-A177-3AD203B41FA5}">
                      <a16:colId xmlns:a16="http://schemas.microsoft.com/office/drawing/2014/main" val="2152757308"/>
                    </a:ext>
                  </a:extLst>
                </a:gridCol>
                <a:gridCol w="319502">
                  <a:extLst>
                    <a:ext uri="{9D8B030D-6E8A-4147-A177-3AD203B41FA5}">
                      <a16:colId xmlns:a16="http://schemas.microsoft.com/office/drawing/2014/main" val="1554316262"/>
                    </a:ext>
                  </a:extLst>
                </a:gridCol>
              </a:tblGrid>
              <a:tr h="105352">
                <a:tc>
                  <a:txBody>
                    <a:bodyPr/>
                    <a:lstStyle/>
                    <a:p>
                      <a:pPr algn="ctr" fontAlgn="b">
                        <a:buNone/>
                      </a:pPr>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b">
                        <a:buNone/>
                      </a:pPr>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b">
                        <a:buNone/>
                      </a:pPr>
                      <a:r>
                        <a:rPr lang="en-US" sz="1200" u="none" strike="noStrike">
                          <a:effectLst/>
                        </a:rPr>
                        <a:t>5</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b">
                        <a:buNone/>
                      </a:pPr>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b">
                        <a:buNone/>
                      </a:pPr>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b">
                        <a:buNone/>
                      </a:pPr>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10801866"/>
                  </a:ext>
                </a:extLst>
              </a:tr>
            </a:tbl>
          </a:graphicData>
        </a:graphic>
      </p:graphicFrame>
      <p:sp>
        <p:nvSpPr>
          <p:cNvPr id="21" name="Content Placeholder 3">
            <a:extLst>
              <a:ext uri="{FF2B5EF4-FFF2-40B4-BE49-F238E27FC236}">
                <a16:creationId xmlns:a16="http://schemas.microsoft.com/office/drawing/2014/main" id="{36B203D6-D74A-1701-510B-C7D0D9D763E6}"/>
              </a:ext>
            </a:extLst>
          </p:cNvPr>
          <p:cNvSpPr txBox="1">
            <a:spLocks/>
          </p:cNvSpPr>
          <p:nvPr/>
        </p:nvSpPr>
        <p:spPr>
          <a:xfrm>
            <a:off x="495300" y="5634779"/>
            <a:ext cx="6598118" cy="338554"/>
          </a:xfrm>
          <a:prstGeom prst="rect">
            <a:avLst/>
          </a:prstGeom>
        </p:spPr>
        <p:txBody>
          <a:bodyPr lIns="91440" tIns="45720" rIns="91440" bIns="45720" anchor="t"/>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b="1"/>
              <a:t>Number of Qualified ADERs over the Timeline: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E30CF-BCC7-FB76-9643-EC23F1E55D7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F1419B4-C59A-3616-3C64-0512C22BF995}"/>
              </a:ext>
            </a:extLst>
          </p:cNvPr>
          <p:cNvSpPr>
            <a:spLocks noGrp="1"/>
          </p:cNvSpPr>
          <p:nvPr>
            <p:ph type="title"/>
          </p:nvPr>
        </p:nvSpPr>
        <p:spPr/>
        <p:txBody>
          <a:bodyPr/>
          <a:lstStyle/>
          <a:p>
            <a:r>
              <a:rPr lang="en-US"/>
              <a:t>Proposed Update to the ADER Governing Document</a:t>
            </a:r>
          </a:p>
        </p:txBody>
      </p:sp>
      <p:sp>
        <p:nvSpPr>
          <p:cNvPr id="24" name="Text Placeholder 23">
            <a:extLst>
              <a:ext uri="{FF2B5EF4-FFF2-40B4-BE49-F238E27FC236}">
                <a16:creationId xmlns:a16="http://schemas.microsoft.com/office/drawing/2014/main" id="{C8A4DF5F-CFC8-033B-C892-ECB2A6C3DF22}"/>
              </a:ext>
            </a:extLst>
          </p:cNvPr>
          <p:cNvSpPr>
            <a:spLocks noGrp="1"/>
          </p:cNvSpPr>
          <p:nvPr>
            <p:ph type="body" sz="quarter" idx="16"/>
          </p:nvPr>
        </p:nvSpPr>
        <p:spPr>
          <a:xfrm>
            <a:off x="495300" y="1371600"/>
            <a:ext cx="11163300" cy="806521"/>
          </a:xfrm>
        </p:spPr>
        <p:txBody>
          <a:bodyPr vert="horz" wrap="square" lIns="0" tIns="0" rIns="0" bIns="0" rtlCol="0" anchor="t">
            <a:noAutofit/>
          </a:bodyPr>
          <a:lstStyle/>
          <a:p>
            <a:r>
              <a:rPr lang="en-US"/>
              <a:t>ERCOT proposed changes to CIM Load Rating Cap language at DSWG on 4/20/26 and is now seeking TAC review and endorsement.</a:t>
            </a:r>
          </a:p>
          <a:p>
            <a:endParaRPr lang="en-US"/>
          </a:p>
        </p:txBody>
      </p:sp>
      <p:sp>
        <p:nvSpPr>
          <p:cNvPr id="20" name="Rectangle 19">
            <a:extLst>
              <a:ext uri="{FF2B5EF4-FFF2-40B4-BE49-F238E27FC236}">
                <a16:creationId xmlns:a16="http://schemas.microsoft.com/office/drawing/2014/main" id="{9E86C7FF-116A-D725-B6FE-2D1B34657696}"/>
              </a:ext>
            </a:extLst>
          </p:cNvPr>
          <p:cNvSpPr/>
          <p:nvPr/>
        </p:nvSpPr>
        <p:spPr>
          <a:xfrm>
            <a:off x="495300" y="2071921"/>
            <a:ext cx="5455668" cy="4198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rPr>
              <a:t>The Issue</a:t>
            </a:r>
            <a:endParaRPr lang="en-US" sz="1600" b="1">
              <a:solidFill>
                <a:schemeClr val="bg1"/>
              </a:solidFill>
              <a:cs typeface="Arial"/>
            </a:endParaRPr>
          </a:p>
        </p:txBody>
      </p:sp>
      <p:sp>
        <p:nvSpPr>
          <p:cNvPr id="7" name="Rectangle 6">
            <a:extLst>
              <a:ext uri="{FF2B5EF4-FFF2-40B4-BE49-F238E27FC236}">
                <a16:creationId xmlns:a16="http://schemas.microsoft.com/office/drawing/2014/main" id="{BF8804EB-5BE0-9D32-DD51-43261C755451}"/>
              </a:ext>
            </a:extLst>
          </p:cNvPr>
          <p:cNvSpPr/>
          <p:nvPr/>
        </p:nvSpPr>
        <p:spPr>
          <a:xfrm>
            <a:off x="495300" y="2743692"/>
            <a:ext cx="5455668" cy="346955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solidFill>
                  <a:schemeClr val="tx2">
                    <a:lumMod val="50000"/>
                  </a:schemeClr>
                </a:solidFill>
              </a:rPr>
              <a:t>The Governing Document caps total ADER response at a CIM Load at 100% of its CIM Load rating.</a:t>
            </a:r>
          </a:p>
          <a:p>
            <a:pPr marL="285750" indent="-285750">
              <a:buFont typeface="Arial" panose="020B0604020202020204" pitchFamily="34" charset="0"/>
              <a:buChar char="•"/>
            </a:pPr>
            <a:r>
              <a:rPr lang="en-US" sz="1600">
                <a:solidFill>
                  <a:schemeClr val="tx2">
                    <a:lumMod val="50000"/>
                  </a:schemeClr>
                </a:solidFill>
              </a:rPr>
              <a:t>CIM Load ratings are fixed to the ERCOT State Estimator peak value from 2023—many substations have grown significantly since then.</a:t>
            </a:r>
          </a:p>
          <a:p>
            <a:pPr marL="285750" indent="-285750">
              <a:buFont typeface="Arial" panose="020B0604020202020204" pitchFamily="34" charset="0"/>
              <a:buChar char="•"/>
            </a:pPr>
            <a:r>
              <a:rPr lang="en-US" sz="1600">
                <a:solidFill>
                  <a:schemeClr val="tx2">
                    <a:lumMod val="50000"/>
                  </a:schemeClr>
                </a:solidFill>
              </a:rPr>
              <a:t>No operational or modeling concern exists: ADER CIM Load values are used for markets/settlements only and do not constrain Network Applications.</a:t>
            </a:r>
          </a:p>
          <a:p>
            <a:pPr marL="285750" indent="-285750">
              <a:buFont typeface="Arial" panose="020B0604020202020204" pitchFamily="34" charset="0"/>
              <a:buChar char="•"/>
            </a:pPr>
            <a:r>
              <a:rPr lang="en-US" sz="1600">
                <a:solidFill>
                  <a:schemeClr val="tx2">
                    <a:lumMod val="50000"/>
                  </a:schemeClr>
                </a:solidFill>
              </a:rPr>
              <a:t>The cap introduces complexity in the registration process for market participants.</a:t>
            </a:r>
          </a:p>
        </p:txBody>
      </p:sp>
      <p:sp>
        <p:nvSpPr>
          <p:cNvPr id="22" name="Rectangle 21">
            <a:extLst>
              <a:ext uri="{FF2B5EF4-FFF2-40B4-BE49-F238E27FC236}">
                <a16:creationId xmlns:a16="http://schemas.microsoft.com/office/drawing/2014/main" id="{8B3144FD-426C-320B-7F57-995AEFA74DE5}"/>
              </a:ext>
            </a:extLst>
          </p:cNvPr>
          <p:cNvSpPr/>
          <p:nvPr/>
        </p:nvSpPr>
        <p:spPr>
          <a:xfrm>
            <a:off x="6202932" y="2743692"/>
            <a:ext cx="5455668" cy="346955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solidFill>
                  <a:schemeClr val="tx2">
                    <a:lumMod val="50000"/>
                  </a:schemeClr>
                </a:solidFill>
              </a:rPr>
              <a:t>The CIM Load rating cap language has been removed in version 3.3 of the Governing Document.</a:t>
            </a:r>
          </a:p>
          <a:p>
            <a:pPr marL="285750" indent="-285750">
              <a:buFont typeface="Arial" panose="020B0604020202020204" pitchFamily="34" charset="0"/>
              <a:buChar char="•"/>
            </a:pPr>
            <a:r>
              <a:rPr lang="en-US" sz="1600">
                <a:solidFill>
                  <a:schemeClr val="tx2">
                    <a:lumMod val="50000"/>
                  </a:schemeClr>
                </a:solidFill>
              </a:rPr>
              <a:t>No changes are required to existing ADERs; no splitting of existing aggregations needed.</a:t>
            </a:r>
          </a:p>
          <a:p>
            <a:pPr marL="285750" indent="-285750">
              <a:buFont typeface="Arial" panose="020B0604020202020204" pitchFamily="34" charset="0"/>
              <a:buChar char="•"/>
            </a:pPr>
            <a:r>
              <a:rPr lang="en-US" sz="1600">
                <a:solidFill>
                  <a:schemeClr val="tx2">
                    <a:lumMod val="50000"/>
                  </a:schemeClr>
                </a:solidFill>
              </a:rPr>
              <a:t>The updated Governing Document will be presented to ERCOT’s Board Meeting in June 2026 for approval.</a:t>
            </a:r>
          </a:p>
        </p:txBody>
      </p:sp>
      <p:sp>
        <p:nvSpPr>
          <p:cNvPr id="26" name="Slide Number Placeholder 25">
            <a:extLst>
              <a:ext uri="{FF2B5EF4-FFF2-40B4-BE49-F238E27FC236}">
                <a16:creationId xmlns:a16="http://schemas.microsoft.com/office/drawing/2014/main" id="{E2A98CF0-7AFD-90D6-DF19-665FF73C2A7B}"/>
              </a:ext>
            </a:extLst>
          </p:cNvPr>
          <p:cNvSpPr>
            <a:spLocks noGrp="1"/>
          </p:cNvSpPr>
          <p:nvPr>
            <p:ph type="sldNum" sz="quarter" idx="12"/>
          </p:nvPr>
        </p:nvSpPr>
        <p:spPr/>
        <p:txBody>
          <a:bodyPr/>
          <a:lstStyle/>
          <a:p>
            <a:fld id="{BCDE79FB-97BA-492B-8D57-F1373F9ADA95}" type="slidenum">
              <a:rPr lang="en-US" smtClean="0"/>
              <a:t>3</a:t>
            </a:fld>
            <a:endParaRPr lang="en-US"/>
          </a:p>
        </p:txBody>
      </p:sp>
      <p:sp>
        <p:nvSpPr>
          <p:cNvPr id="2" name="Rectangle 1">
            <a:extLst>
              <a:ext uri="{FF2B5EF4-FFF2-40B4-BE49-F238E27FC236}">
                <a16:creationId xmlns:a16="http://schemas.microsoft.com/office/drawing/2014/main" id="{115F6DE0-2AB5-1B11-FBDA-F10E1260FF9B}"/>
              </a:ext>
            </a:extLst>
          </p:cNvPr>
          <p:cNvSpPr/>
          <p:nvPr/>
        </p:nvSpPr>
        <p:spPr>
          <a:xfrm>
            <a:off x="6202932" y="2071921"/>
            <a:ext cx="5455668" cy="4198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rPr>
              <a:t>Decision and Path Forward</a:t>
            </a:r>
            <a:endParaRPr lang="en-US" sz="1600" b="1">
              <a:solidFill>
                <a:schemeClr val="bg1"/>
              </a:solidFill>
              <a:cs typeface="Arial"/>
            </a:endParaRPr>
          </a:p>
        </p:txBody>
      </p:sp>
    </p:spTree>
    <p:extLst>
      <p:ext uri="{BB962C8B-B14F-4D97-AF65-F5344CB8AC3E}">
        <p14:creationId xmlns:p14="http://schemas.microsoft.com/office/powerpoint/2010/main" val="3774191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621DA-775B-BD88-0330-4A3DC7C3AF82}"/>
              </a:ext>
            </a:extLst>
          </p:cNvPr>
          <p:cNvSpPr>
            <a:spLocks noGrp="1"/>
          </p:cNvSpPr>
          <p:nvPr>
            <p:ph type="title"/>
          </p:nvPr>
        </p:nvSpPr>
        <p:spPr/>
        <p:txBody>
          <a:bodyPr>
            <a:normAutofit fontScale="90000"/>
          </a:bodyPr>
          <a:lstStyle/>
          <a:p>
            <a:r>
              <a:rPr lang="en-US"/>
              <a:t>Other Update to the Governing Document: Enhanced Communication on Limits</a:t>
            </a:r>
          </a:p>
        </p:txBody>
      </p:sp>
      <p:sp>
        <p:nvSpPr>
          <p:cNvPr id="3" name="Slide Number Placeholder 2">
            <a:extLst>
              <a:ext uri="{FF2B5EF4-FFF2-40B4-BE49-F238E27FC236}">
                <a16:creationId xmlns:a16="http://schemas.microsoft.com/office/drawing/2014/main" id="{4D6F8706-7473-1145-A5F0-6B3B45F65C00}"/>
              </a:ext>
            </a:extLst>
          </p:cNvPr>
          <p:cNvSpPr>
            <a:spLocks noGrp="1"/>
          </p:cNvSpPr>
          <p:nvPr>
            <p:ph type="sldNum" sz="quarter" idx="12"/>
          </p:nvPr>
        </p:nvSpPr>
        <p:spPr/>
        <p:txBody>
          <a:bodyPr/>
          <a:lstStyle/>
          <a:p>
            <a:fld id="{BCDE79FB-97BA-492B-8D57-F1373F9ADA95}" type="slidenum">
              <a:rPr lang="en-US" smtClean="0"/>
              <a:t>4</a:t>
            </a:fld>
            <a:endParaRPr lang="en-US"/>
          </a:p>
        </p:txBody>
      </p:sp>
      <p:pic>
        <p:nvPicPr>
          <p:cNvPr id="9" name="Picture 8">
            <a:extLst>
              <a:ext uri="{FF2B5EF4-FFF2-40B4-BE49-F238E27FC236}">
                <a16:creationId xmlns:a16="http://schemas.microsoft.com/office/drawing/2014/main" id="{1AC63EF8-508A-2C26-38A9-E60574F4F9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218" y="1399979"/>
            <a:ext cx="5281518" cy="1902365"/>
          </a:xfrm>
          <a:prstGeom prst="rect">
            <a:avLst/>
          </a:prstGeom>
          <a:ln w="19050">
            <a:solidFill>
              <a:schemeClr val="accent2"/>
            </a:solidFill>
          </a:ln>
        </p:spPr>
      </p:pic>
      <p:pic>
        <p:nvPicPr>
          <p:cNvPr id="11" name="Picture 10">
            <a:extLst>
              <a:ext uri="{FF2B5EF4-FFF2-40B4-BE49-F238E27FC236}">
                <a16:creationId xmlns:a16="http://schemas.microsoft.com/office/drawing/2014/main" id="{98D4FC9C-58A8-53B6-A71B-0305C31EBE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929" y="3544987"/>
            <a:ext cx="4712077" cy="3027051"/>
          </a:xfrm>
          <a:prstGeom prst="rect">
            <a:avLst/>
          </a:prstGeom>
          <a:ln w="19050">
            <a:solidFill>
              <a:schemeClr val="accent2"/>
            </a:solidFill>
          </a:ln>
        </p:spPr>
      </p:pic>
      <p:sp>
        <p:nvSpPr>
          <p:cNvPr id="19" name="Rectangle 18">
            <a:extLst>
              <a:ext uri="{FF2B5EF4-FFF2-40B4-BE49-F238E27FC236}">
                <a16:creationId xmlns:a16="http://schemas.microsoft.com/office/drawing/2014/main" id="{E1CDC30C-5CB8-C11A-5C6C-27F69BF42D10}"/>
              </a:ext>
            </a:extLst>
          </p:cNvPr>
          <p:cNvSpPr/>
          <p:nvPr/>
        </p:nvSpPr>
        <p:spPr>
          <a:xfrm>
            <a:off x="409575" y="6319569"/>
            <a:ext cx="1819275" cy="225425"/>
          </a:xfrm>
          <a:prstGeom prst="rect">
            <a:avLst/>
          </a:prstGeom>
          <a:noFill/>
          <a:ln>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9">
            <a:extLst>
              <a:ext uri="{FF2B5EF4-FFF2-40B4-BE49-F238E27FC236}">
                <a16:creationId xmlns:a16="http://schemas.microsoft.com/office/drawing/2014/main" id="{47C4B557-7B72-3F96-0638-EDE5B27AD8B8}"/>
              </a:ext>
            </a:extLst>
          </p:cNvPr>
          <p:cNvSpPr txBox="1">
            <a:spLocks/>
          </p:cNvSpPr>
          <p:nvPr/>
        </p:nvSpPr>
        <p:spPr>
          <a:xfrm>
            <a:off x="6699997" y="1371600"/>
            <a:ext cx="4796786" cy="4800599"/>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chemeClr val="accent1"/>
                </a:solidFill>
              </a:rPr>
              <a:t>Remaining availability under the participation limits </a:t>
            </a:r>
            <a:br>
              <a:rPr lang="en-US"/>
            </a:br>
            <a:endParaRPr lang="en-US"/>
          </a:p>
          <a:p>
            <a:r>
              <a:rPr lang="en-US" sz="1800"/>
              <a:t>Clarified that updates showing remaining availability under the participation limits are posted on the Pilot Projects page of the ERCOT website. </a:t>
            </a:r>
          </a:p>
          <a:p>
            <a:endParaRPr lang="en-US" sz="1800"/>
          </a:p>
          <a:p>
            <a:r>
              <a:rPr lang="en-US" sz="1800"/>
              <a:t>This allows a current or would-be participant to see how much of the limit is still available.</a:t>
            </a:r>
          </a:p>
          <a:p>
            <a:endParaRPr lang="en-US"/>
          </a:p>
          <a:p>
            <a:endParaRPr lang="en-US"/>
          </a:p>
          <a:p>
            <a:endParaRPr lang="en-US"/>
          </a:p>
          <a:p>
            <a:endParaRPr lang="en-US"/>
          </a:p>
          <a:p>
            <a:endParaRPr lang="en-US"/>
          </a:p>
          <a:p>
            <a:r>
              <a:rPr lang="en-US">
                <a:hlinkClick r:id="rId5"/>
              </a:rPr>
              <a:t>www.ercot.com/mktrules/pilots/ader</a:t>
            </a:r>
            <a:r>
              <a:rPr lang="en-US"/>
              <a:t> </a:t>
            </a:r>
          </a:p>
          <a:p>
            <a:pPr>
              <a:lnSpc>
                <a:spcPct val="107000"/>
              </a:lnSpc>
            </a:pPr>
            <a:endParaRPr lang="en-US"/>
          </a:p>
        </p:txBody>
      </p:sp>
      <p:cxnSp>
        <p:nvCxnSpPr>
          <p:cNvPr id="22" name="Straight Connector 21">
            <a:extLst>
              <a:ext uri="{FF2B5EF4-FFF2-40B4-BE49-F238E27FC236}">
                <a16:creationId xmlns:a16="http://schemas.microsoft.com/office/drawing/2014/main" id="{38EA9599-CAEB-8E1D-0FB1-15D215757819}"/>
              </a:ext>
            </a:extLst>
          </p:cNvPr>
          <p:cNvCxnSpPr>
            <a:cxnSpLocks/>
            <a:stCxn id="19" idx="3"/>
          </p:cNvCxnSpPr>
          <p:nvPr/>
        </p:nvCxnSpPr>
        <p:spPr>
          <a:xfrm flipV="1">
            <a:off x="2228850" y="6170132"/>
            <a:ext cx="390364" cy="262150"/>
          </a:xfrm>
          <a:prstGeom prst="line">
            <a:avLst/>
          </a:prstGeom>
          <a:ln w="19050">
            <a:solidFill>
              <a:schemeClr val="accent2"/>
            </a:solidFill>
            <a:prstDash val="dash"/>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B065B540-BE81-1CC7-14FF-0C8E526063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9214" y="3383225"/>
            <a:ext cx="3220357" cy="3338250"/>
          </a:xfrm>
          <a:prstGeom prst="rect">
            <a:avLst/>
          </a:prstGeom>
          <a:ln w="19050">
            <a:solidFill>
              <a:schemeClr val="accent2"/>
            </a:solidFill>
            <a:prstDash val="dash"/>
          </a:ln>
        </p:spPr>
      </p:pic>
    </p:spTree>
    <p:extLst>
      <p:ext uri="{BB962C8B-B14F-4D97-AF65-F5344CB8AC3E}">
        <p14:creationId xmlns:p14="http://schemas.microsoft.com/office/powerpoint/2010/main" val="987420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AD94C-4F39-467B-80F0-FEF91B39120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9530E5F-3AC7-1E49-2BA5-A66C4F4D5B45}"/>
              </a:ext>
            </a:extLst>
          </p:cNvPr>
          <p:cNvSpPr>
            <a:spLocks noGrp="1"/>
          </p:cNvSpPr>
          <p:nvPr>
            <p:ph type="title"/>
          </p:nvPr>
        </p:nvSpPr>
        <p:spPr/>
        <p:txBody>
          <a:bodyPr/>
          <a:lstStyle/>
          <a:p>
            <a:r>
              <a:rPr lang="en-US"/>
              <a:t>ADER Pilot-to-Protocols Roadmap</a:t>
            </a:r>
          </a:p>
        </p:txBody>
      </p:sp>
      <p:sp>
        <p:nvSpPr>
          <p:cNvPr id="24" name="Text Placeholder 23">
            <a:extLst>
              <a:ext uri="{FF2B5EF4-FFF2-40B4-BE49-F238E27FC236}">
                <a16:creationId xmlns:a16="http://schemas.microsoft.com/office/drawing/2014/main" id="{07B04F92-BE02-189C-455D-9A512E28A464}"/>
              </a:ext>
            </a:extLst>
          </p:cNvPr>
          <p:cNvSpPr>
            <a:spLocks noGrp="1"/>
          </p:cNvSpPr>
          <p:nvPr>
            <p:ph type="body" sz="quarter" idx="16"/>
          </p:nvPr>
        </p:nvSpPr>
        <p:spPr>
          <a:xfrm>
            <a:off x="495300" y="1371600"/>
            <a:ext cx="11163300" cy="806521"/>
          </a:xfrm>
        </p:spPr>
        <p:txBody>
          <a:bodyPr/>
          <a:lstStyle/>
          <a:p>
            <a:r>
              <a:rPr lang="en-US"/>
              <a:t>As ERCOT and stakeholders shape the final design, the Pilot will remain in place until it evolves into Protocols.</a:t>
            </a:r>
          </a:p>
          <a:p>
            <a:endParaRPr lang="en-US"/>
          </a:p>
        </p:txBody>
      </p:sp>
      <p:sp>
        <p:nvSpPr>
          <p:cNvPr id="7" name="Rectangle 6">
            <a:extLst>
              <a:ext uri="{FF2B5EF4-FFF2-40B4-BE49-F238E27FC236}">
                <a16:creationId xmlns:a16="http://schemas.microsoft.com/office/drawing/2014/main" id="{24730856-8186-6195-1006-35B96C750FA0}"/>
              </a:ext>
            </a:extLst>
          </p:cNvPr>
          <p:cNvSpPr/>
          <p:nvPr/>
        </p:nvSpPr>
        <p:spPr>
          <a:xfrm>
            <a:off x="507999" y="2631769"/>
            <a:ext cx="3519472" cy="2942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a:solidFill>
                  <a:schemeClr val="tx2">
                    <a:lumMod val="50000"/>
                  </a:schemeClr>
                </a:solidFill>
              </a:rPr>
              <a:t>Continue monitoring the Pilot</a:t>
            </a:r>
          </a:p>
          <a:p>
            <a:endParaRPr lang="en-US" sz="1600">
              <a:solidFill>
                <a:schemeClr val="tx2">
                  <a:lumMod val="50000"/>
                </a:schemeClr>
              </a:solidFill>
            </a:endParaRPr>
          </a:p>
          <a:p>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Track performance, qualification results, and operational issues</a:t>
            </a:r>
          </a:p>
          <a:p>
            <a:pPr marL="174625" indent="-174625">
              <a:buFont typeface="Arial" panose="020B0604020202020204" pitchFamily="34" charset="0"/>
              <a:buChar char="•"/>
            </a:pPr>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Continue stakeholder discussions in dedicated working sessions, including DSP participation</a:t>
            </a:r>
          </a:p>
        </p:txBody>
      </p:sp>
      <p:sp>
        <p:nvSpPr>
          <p:cNvPr id="26" name="Slide Number Placeholder 25">
            <a:extLst>
              <a:ext uri="{FF2B5EF4-FFF2-40B4-BE49-F238E27FC236}">
                <a16:creationId xmlns:a16="http://schemas.microsoft.com/office/drawing/2014/main" id="{C547E976-D88C-46EA-3644-CECB2C88DFDF}"/>
              </a:ext>
            </a:extLst>
          </p:cNvPr>
          <p:cNvSpPr>
            <a:spLocks noGrp="1"/>
          </p:cNvSpPr>
          <p:nvPr>
            <p:ph type="sldNum" sz="quarter" idx="12"/>
          </p:nvPr>
        </p:nvSpPr>
        <p:spPr/>
        <p:txBody>
          <a:bodyPr/>
          <a:lstStyle/>
          <a:p>
            <a:fld id="{BCDE79FB-97BA-492B-8D57-F1373F9ADA95}" type="slidenum">
              <a:rPr lang="en-US" smtClean="0"/>
              <a:t>5</a:t>
            </a:fld>
            <a:endParaRPr lang="en-US"/>
          </a:p>
        </p:txBody>
      </p:sp>
      <p:sp>
        <p:nvSpPr>
          <p:cNvPr id="6" name="Arrow: Pentagon 5">
            <a:extLst>
              <a:ext uri="{FF2B5EF4-FFF2-40B4-BE49-F238E27FC236}">
                <a16:creationId xmlns:a16="http://schemas.microsoft.com/office/drawing/2014/main" id="{E9665161-ECD7-AF82-B56C-02978410A625}"/>
              </a:ext>
            </a:extLst>
          </p:cNvPr>
          <p:cNvSpPr/>
          <p:nvPr/>
        </p:nvSpPr>
        <p:spPr>
          <a:xfrm>
            <a:off x="507999" y="1998954"/>
            <a:ext cx="3519472" cy="419819"/>
          </a:xfrm>
          <a:prstGeom prst="homePlate">
            <a:avLst>
              <a:gd name="adj" fmla="val 28922"/>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Q2 2026</a:t>
            </a:r>
          </a:p>
        </p:txBody>
      </p:sp>
      <p:sp>
        <p:nvSpPr>
          <p:cNvPr id="8" name="Arrow: Pentagon 7">
            <a:extLst>
              <a:ext uri="{FF2B5EF4-FFF2-40B4-BE49-F238E27FC236}">
                <a16:creationId xmlns:a16="http://schemas.microsoft.com/office/drawing/2014/main" id="{999772DA-C479-63AA-1051-5B85BBD303D8}"/>
              </a:ext>
            </a:extLst>
          </p:cNvPr>
          <p:cNvSpPr/>
          <p:nvPr/>
        </p:nvSpPr>
        <p:spPr>
          <a:xfrm>
            <a:off x="4168650" y="1998954"/>
            <a:ext cx="3519472" cy="419819"/>
          </a:xfrm>
          <a:prstGeom prst="homePlate">
            <a:avLst>
              <a:gd name="adj" fmla="val 28922"/>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Q2-Q3 2026</a:t>
            </a:r>
          </a:p>
        </p:txBody>
      </p:sp>
      <p:sp>
        <p:nvSpPr>
          <p:cNvPr id="9" name="Arrow: Pentagon 8">
            <a:extLst>
              <a:ext uri="{FF2B5EF4-FFF2-40B4-BE49-F238E27FC236}">
                <a16:creationId xmlns:a16="http://schemas.microsoft.com/office/drawing/2014/main" id="{32A6E6D9-72EF-EA6D-AD60-4A9146FDD124}"/>
              </a:ext>
            </a:extLst>
          </p:cNvPr>
          <p:cNvSpPr/>
          <p:nvPr/>
        </p:nvSpPr>
        <p:spPr>
          <a:xfrm>
            <a:off x="7829301" y="1998954"/>
            <a:ext cx="3519472" cy="419819"/>
          </a:xfrm>
          <a:prstGeom prst="homePlate">
            <a:avLst>
              <a:gd name="adj" fmla="val 28922"/>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Q4 2026</a:t>
            </a:r>
          </a:p>
        </p:txBody>
      </p:sp>
      <p:sp>
        <p:nvSpPr>
          <p:cNvPr id="10" name="Rectangle 9">
            <a:extLst>
              <a:ext uri="{FF2B5EF4-FFF2-40B4-BE49-F238E27FC236}">
                <a16:creationId xmlns:a16="http://schemas.microsoft.com/office/drawing/2014/main" id="{85CA7BC6-E169-5A9F-694F-BF557598094D}"/>
              </a:ext>
            </a:extLst>
          </p:cNvPr>
          <p:cNvSpPr/>
          <p:nvPr/>
        </p:nvSpPr>
        <p:spPr>
          <a:xfrm>
            <a:off x="4168650" y="2631769"/>
            <a:ext cx="3519472" cy="2942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a:solidFill>
                  <a:schemeClr val="tx2">
                    <a:lumMod val="50000"/>
                  </a:schemeClr>
                </a:solidFill>
              </a:rPr>
              <a:t>Work through design questions</a:t>
            </a:r>
          </a:p>
          <a:p>
            <a:endParaRPr lang="en-US" sz="1600">
              <a:solidFill>
                <a:schemeClr val="tx2">
                  <a:lumMod val="50000"/>
                </a:schemeClr>
              </a:solidFill>
            </a:endParaRPr>
          </a:p>
          <a:p>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Narrow options for resource design, modeling, and telemetry</a:t>
            </a:r>
          </a:p>
          <a:p>
            <a:pPr marL="174625" indent="-174625">
              <a:buFont typeface="Arial" panose="020B0604020202020204" pitchFamily="34" charset="0"/>
              <a:buChar char="•"/>
            </a:pPr>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Work through limits, footprint, settlements, and DSP system</a:t>
            </a:r>
          </a:p>
        </p:txBody>
      </p:sp>
      <p:sp>
        <p:nvSpPr>
          <p:cNvPr id="11" name="Rectangle 10">
            <a:extLst>
              <a:ext uri="{FF2B5EF4-FFF2-40B4-BE49-F238E27FC236}">
                <a16:creationId xmlns:a16="http://schemas.microsoft.com/office/drawing/2014/main" id="{4FB5FBE7-8868-2EC6-5812-E8BDDBE2A6AC}"/>
              </a:ext>
            </a:extLst>
          </p:cNvPr>
          <p:cNvSpPr/>
          <p:nvPr/>
        </p:nvSpPr>
        <p:spPr>
          <a:xfrm>
            <a:off x="7829301" y="2631769"/>
            <a:ext cx="3519472" cy="2942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a:solidFill>
                  <a:schemeClr val="tx2">
                    <a:lumMod val="50000"/>
                  </a:schemeClr>
                </a:solidFill>
              </a:rPr>
              <a:t>Develop the NPRR package</a:t>
            </a:r>
          </a:p>
          <a:p>
            <a:endParaRPr lang="en-US" sz="1600">
              <a:solidFill>
                <a:schemeClr val="tx2">
                  <a:lumMod val="50000"/>
                </a:schemeClr>
              </a:solidFill>
            </a:endParaRPr>
          </a:p>
          <a:p>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Draft and socialize a NPRR package</a:t>
            </a:r>
          </a:p>
          <a:p>
            <a:pPr marL="174625" indent="-174625">
              <a:buFont typeface="Arial" panose="020B0604020202020204" pitchFamily="34" charset="0"/>
              <a:buChar char="•"/>
            </a:pPr>
            <a:endParaRPr lang="en-US" sz="1600">
              <a:solidFill>
                <a:schemeClr val="tx2">
                  <a:lumMod val="50000"/>
                </a:schemeClr>
              </a:solidFill>
            </a:endParaRPr>
          </a:p>
          <a:p>
            <a:pPr marL="174625" indent="-174625">
              <a:buFont typeface="Arial" panose="020B0604020202020204" pitchFamily="34" charset="0"/>
              <a:buChar char="•"/>
            </a:pPr>
            <a:r>
              <a:rPr lang="en-US" sz="1600">
                <a:solidFill>
                  <a:schemeClr val="tx2">
                    <a:lumMod val="50000"/>
                  </a:schemeClr>
                </a:solidFill>
              </a:rPr>
              <a:t>Prepare for broader stakeholder review</a:t>
            </a:r>
          </a:p>
        </p:txBody>
      </p:sp>
      <p:cxnSp>
        <p:nvCxnSpPr>
          <p:cNvPr id="5" name="Straight Connector 4">
            <a:extLst>
              <a:ext uri="{FF2B5EF4-FFF2-40B4-BE49-F238E27FC236}">
                <a16:creationId xmlns:a16="http://schemas.microsoft.com/office/drawing/2014/main" id="{15DA202C-AA0A-02E4-60FF-DDA125DED050}"/>
              </a:ext>
            </a:extLst>
          </p:cNvPr>
          <p:cNvCxnSpPr>
            <a:cxnSpLocks/>
          </p:cNvCxnSpPr>
          <p:nvPr/>
        </p:nvCxnSpPr>
        <p:spPr>
          <a:xfrm>
            <a:off x="507999" y="3135964"/>
            <a:ext cx="351947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AC21C51-7268-C96C-D86E-036C9021ACAE}"/>
              </a:ext>
            </a:extLst>
          </p:cNvPr>
          <p:cNvCxnSpPr>
            <a:cxnSpLocks/>
          </p:cNvCxnSpPr>
          <p:nvPr/>
        </p:nvCxnSpPr>
        <p:spPr>
          <a:xfrm>
            <a:off x="4168650" y="3135964"/>
            <a:ext cx="351947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0912FE77-11C9-0DD3-4E5E-AF6BEAD544A2}"/>
              </a:ext>
            </a:extLst>
          </p:cNvPr>
          <p:cNvCxnSpPr>
            <a:cxnSpLocks/>
          </p:cNvCxnSpPr>
          <p:nvPr/>
        </p:nvCxnSpPr>
        <p:spPr>
          <a:xfrm>
            <a:off x="7829301" y="3135964"/>
            <a:ext cx="351947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E349ABE-05E3-916A-5416-0DE3DF0BE306}"/>
              </a:ext>
            </a:extLst>
          </p:cNvPr>
          <p:cNvCxnSpPr>
            <a:cxnSpLocks/>
          </p:cNvCxnSpPr>
          <p:nvPr/>
        </p:nvCxnSpPr>
        <p:spPr>
          <a:xfrm>
            <a:off x="507999" y="5688664"/>
            <a:ext cx="10840774"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8029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A78B4-DBB5-BB20-E199-ABFB3CB64C7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70D3E10-6F9A-069C-07B1-F3D342338306}"/>
              </a:ext>
            </a:extLst>
          </p:cNvPr>
          <p:cNvSpPr>
            <a:spLocks noGrp="1"/>
          </p:cNvSpPr>
          <p:nvPr>
            <p:ph type="title"/>
          </p:nvPr>
        </p:nvSpPr>
        <p:spPr/>
        <p:txBody>
          <a:bodyPr/>
          <a:lstStyle/>
          <a:p>
            <a:r>
              <a:rPr lang="en-US"/>
              <a:t>ADER Pilot: Next Steps</a:t>
            </a:r>
          </a:p>
        </p:txBody>
      </p:sp>
      <p:sp>
        <p:nvSpPr>
          <p:cNvPr id="20" name="Rectangle 19">
            <a:extLst>
              <a:ext uri="{FF2B5EF4-FFF2-40B4-BE49-F238E27FC236}">
                <a16:creationId xmlns:a16="http://schemas.microsoft.com/office/drawing/2014/main" id="{0C9880FA-F005-3ED2-8297-7D3165150AB0}"/>
              </a:ext>
            </a:extLst>
          </p:cNvPr>
          <p:cNvSpPr/>
          <p:nvPr/>
        </p:nvSpPr>
        <p:spPr>
          <a:xfrm>
            <a:off x="507999" y="1469087"/>
            <a:ext cx="2019301" cy="1411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rPr>
              <a:t>TAC today</a:t>
            </a:r>
            <a:endParaRPr lang="en-US" sz="1600" b="1">
              <a:solidFill>
                <a:schemeClr val="bg1"/>
              </a:solidFill>
              <a:cs typeface="Arial"/>
            </a:endParaRPr>
          </a:p>
        </p:txBody>
      </p:sp>
      <p:sp>
        <p:nvSpPr>
          <p:cNvPr id="7" name="Rectangle 6">
            <a:extLst>
              <a:ext uri="{FF2B5EF4-FFF2-40B4-BE49-F238E27FC236}">
                <a16:creationId xmlns:a16="http://schemas.microsoft.com/office/drawing/2014/main" id="{EAC083CD-4461-FDB4-B22B-DA02B5B3588C}"/>
              </a:ext>
            </a:extLst>
          </p:cNvPr>
          <p:cNvSpPr/>
          <p:nvPr/>
        </p:nvSpPr>
        <p:spPr>
          <a:xfrm>
            <a:off x="2794000" y="1469087"/>
            <a:ext cx="8864600" cy="14115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solidFill>
                  <a:schemeClr val="tx2">
                    <a:lumMod val="50000"/>
                  </a:schemeClr>
                </a:solidFill>
              </a:rPr>
              <a:t>Approve Governing Document v3.3 redline edits (CIM Load cap removal + participation limit language update)</a:t>
            </a:r>
          </a:p>
        </p:txBody>
      </p:sp>
      <p:sp>
        <p:nvSpPr>
          <p:cNvPr id="26" name="Slide Number Placeholder 25">
            <a:extLst>
              <a:ext uri="{FF2B5EF4-FFF2-40B4-BE49-F238E27FC236}">
                <a16:creationId xmlns:a16="http://schemas.microsoft.com/office/drawing/2014/main" id="{9283961E-1933-EEE0-589D-03213863F440}"/>
              </a:ext>
            </a:extLst>
          </p:cNvPr>
          <p:cNvSpPr>
            <a:spLocks noGrp="1"/>
          </p:cNvSpPr>
          <p:nvPr>
            <p:ph type="sldNum" sz="quarter" idx="12"/>
          </p:nvPr>
        </p:nvSpPr>
        <p:spPr/>
        <p:txBody>
          <a:bodyPr/>
          <a:lstStyle/>
          <a:p>
            <a:fld id="{BCDE79FB-97BA-492B-8D57-F1373F9ADA95}" type="slidenum">
              <a:rPr lang="en-US" smtClean="0"/>
              <a:t>6</a:t>
            </a:fld>
            <a:endParaRPr lang="en-US"/>
          </a:p>
        </p:txBody>
      </p:sp>
      <p:sp>
        <p:nvSpPr>
          <p:cNvPr id="9" name="Rectangle 8">
            <a:extLst>
              <a:ext uri="{FF2B5EF4-FFF2-40B4-BE49-F238E27FC236}">
                <a16:creationId xmlns:a16="http://schemas.microsoft.com/office/drawing/2014/main" id="{33D85C94-35DD-BF2F-A9BF-2D7379B83BF4}"/>
              </a:ext>
            </a:extLst>
          </p:cNvPr>
          <p:cNvSpPr/>
          <p:nvPr/>
        </p:nvSpPr>
        <p:spPr>
          <a:xfrm>
            <a:off x="507999" y="3158185"/>
            <a:ext cx="2019301" cy="1411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rPr>
              <a:t>Near-Term: </a:t>
            </a:r>
            <a:br>
              <a:rPr lang="en-US" sz="1600" b="1">
                <a:solidFill>
                  <a:schemeClr val="bg1"/>
                </a:solidFill>
              </a:rPr>
            </a:br>
            <a:r>
              <a:rPr lang="en-US" sz="1600" b="1">
                <a:solidFill>
                  <a:schemeClr val="bg1"/>
                </a:solidFill>
              </a:rPr>
              <a:t>May-June 2026</a:t>
            </a:r>
            <a:endParaRPr lang="en-US" sz="1600" b="1">
              <a:solidFill>
                <a:schemeClr val="bg1"/>
              </a:solidFill>
              <a:cs typeface="Arial"/>
            </a:endParaRPr>
          </a:p>
        </p:txBody>
      </p:sp>
      <p:sp>
        <p:nvSpPr>
          <p:cNvPr id="10" name="Rectangle 9">
            <a:extLst>
              <a:ext uri="{FF2B5EF4-FFF2-40B4-BE49-F238E27FC236}">
                <a16:creationId xmlns:a16="http://schemas.microsoft.com/office/drawing/2014/main" id="{DA65B301-F4BC-ABF9-125D-DE480EE65960}"/>
              </a:ext>
            </a:extLst>
          </p:cNvPr>
          <p:cNvSpPr/>
          <p:nvPr/>
        </p:nvSpPr>
        <p:spPr>
          <a:xfrm>
            <a:off x="2794000" y="3158185"/>
            <a:ext cx="8864600" cy="14115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solidFill>
                  <a:schemeClr val="tx2">
                    <a:lumMod val="50000"/>
                  </a:schemeClr>
                </a:solidFill>
              </a:rPr>
              <a:t>Seeking Board approval of updated Governing Document at June 2026 Board meeting</a:t>
            </a:r>
          </a:p>
          <a:p>
            <a:pPr marL="285750" indent="-285750">
              <a:buFont typeface="Arial" panose="020B0604020202020204" pitchFamily="34" charset="0"/>
              <a:buChar char="•"/>
            </a:pPr>
            <a:r>
              <a:rPr lang="en-US" sz="1600">
                <a:solidFill>
                  <a:schemeClr val="tx2">
                    <a:lumMod val="50000"/>
                  </a:schemeClr>
                </a:solidFill>
              </a:rPr>
              <a:t>Market Notice advising stakeholders of Governing Document v3.3 changes</a:t>
            </a:r>
          </a:p>
        </p:txBody>
      </p:sp>
      <p:sp>
        <p:nvSpPr>
          <p:cNvPr id="11" name="Rectangle 10">
            <a:extLst>
              <a:ext uri="{FF2B5EF4-FFF2-40B4-BE49-F238E27FC236}">
                <a16:creationId xmlns:a16="http://schemas.microsoft.com/office/drawing/2014/main" id="{A141920D-0D5A-F3DB-1093-53154840D467}"/>
              </a:ext>
            </a:extLst>
          </p:cNvPr>
          <p:cNvSpPr/>
          <p:nvPr/>
        </p:nvSpPr>
        <p:spPr>
          <a:xfrm>
            <a:off x="507999" y="4847283"/>
            <a:ext cx="2019301" cy="1411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rPr>
              <a:t>Remainder </a:t>
            </a:r>
            <a:br>
              <a:rPr lang="en-US" sz="1600" b="1">
                <a:solidFill>
                  <a:schemeClr val="bg1"/>
                </a:solidFill>
              </a:rPr>
            </a:br>
            <a:r>
              <a:rPr lang="en-US" sz="1600" b="1">
                <a:solidFill>
                  <a:schemeClr val="bg1"/>
                </a:solidFill>
              </a:rPr>
              <a:t>of 2026</a:t>
            </a:r>
            <a:endParaRPr lang="en-US" sz="1600" b="1">
              <a:solidFill>
                <a:schemeClr val="bg1"/>
              </a:solidFill>
              <a:cs typeface="Arial"/>
            </a:endParaRPr>
          </a:p>
        </p:txBody>
      </p:sp>
      <p:sp>
        <p:nvSpPr>
          <p:cNvPr id="12" name="Rectangle 11">
            <a:extLst>
              <a:ext uri="{FF2B5EF4-FFF2-40B4-BE49-F238E27FC236}">
                <a16:creationId xmlns:a16="http://schemas.microsoft.com/office/drawing/2014/main" id="{A3E828CC-B63E-59B8-FB74-FDF499154B01}"/>
              </a:ext>
            </a:extLst>
          </p:cNvPr>
          <p:cNvSpPr/>
          <p:nvPr/>
        </p:nvSpPr>
        <p:spPr>
          <a:xfrm>
            <a:off x="2794000" y="4847283"/>
            <a:ext cx="8864600" cy="14115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solidFill>
                  <a:schemeClr val="tx2">
                    <a:lumMod val="50000"/>
                  </a:schemeClr>
                </a:solidFill>
              </a:rPr>
              <a:t>DSWG: resource design, modeling, and dispatch/settlement options</a:t>
            </a:r>
          </a:p>
          <a:p>
            <a:pPr marL="285750" indent="-285750">
              <a:buFont typeface="Arial" panose="020B0604020202020204" pitchFamily="34" charset="0"/>
              <a:buChar char="•"/>
            </a:pPr>
            <a:r>
              <a:rPr lang="en-US" sz="1600">
                <a:solidFill>
                  <a:schemeClr val="tx2">
                    <a:lumMod val="50000"/>
                  </a:schemeClr>
                </a:solidFill>
              </a:rPr>
              <a:t>NPRR package drafted and socialized</a:t>
            </a:r>
          </a:p>
        </p:txBody>
      </p:sp>
    </p:spTree>
    <p:extLst>
      <p:ext uri="{BB962C8B-B14F-4D97-AF65-F5344CB8AC3E}">
        <p14:creationId xmlns:p14="http://schemas.microsoft.com/office/powerpoint/2010/main" val="707223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6AAE-68DF-EB17-E8A7-16A322F3D06C}"/>
              </a:ext>
            </a:extLst>
          </p:cNvPr>
          <p:cNvSpPr>
            <a:spLocks noGrp="1"/>
          </p:cNvSpPr>
          <p:nvPr>
            <p:ph type="title"/>
          </p:nvPr>
        </p:nvSpPr>
        <p:spPr/>
        <p:txBody>
          <a:bodyPr/>
          <a:lstStyle/>
          <a:p>
            <a:r>
              <a:rPr lang="en-US"/>
              <a:t>Questions/Comments</a:t>
            </a:r>
          </a:p>
        </p:txBody>
      </p:sp>
      <p:sp>
        <p:nvSpPr>
          <p:cNvPr id="3" name="Text Placeholder 2">
            <a:extLst>
              <a:ext uri="{FF2B5EF4-FFF2-40B4-BE49-F238E27FC236}">
                <a16:creationId xmlns:a16="http://schemas.microsoft.com/office/drawing/2014/main" id="{7BF6A61A-D7C0-BEE7-3F65-3A3A70395BDB}"/>
              </a:ext>
            </a:extLst>
          </p:cNvPr>
          <p:cNvSpPr>
            <a:spLocks noGrp="1"/>
          </p:cNvSpPr>
          <p:nvPr>
            <p:ph type="body" sz="quarter" idx="13"/>
          </p:nvPr>
        </p:nvSpPr>
        <p:spPr/>
        <p:txBody>
          <a:bodyPr vert="horz" wrap="square" lIns="0" tIns="0" rIns="0" bIns="0" rtlCol="0" anchor="t">
            <a:noAutofit/>
          </a:bodyPr>
          <a:lstStyle/>
          <a:p>
            <a:r>
              <a:rPr lang="en-US"/>
              <a:t>Katherine.Gross@ercot.com</a:t>
            </a:r>
          </a:p>
          <a:p>
            <a:endParaRPr lang="en-US"/>
          </a:p>
        </p:txBody>
      </p:sp>
      <p:sp>
        <p:nvSpPr>
          <p:cNvPr id="6" name="Slide Number Placeholder 5">
            <a:extLst>
              <a:ext uri="{FF2B5EF4-FFF2-40B4-BE49-F238E27FC236}">
                <a16:creationId xmlns:a16="http://schemas.microsoft.com/office/drawing/2014/main" id="{0DD86326-3123-653B-CADF-281B85FA49B7}"/>
              </a:ext>
            </a:extLst>
          </p:cNvPr>
          <p:cNvSpPr>
            <a:spLocks noGrp="1"/>
          </p:cNvSpPr>
          <p:nvPr>
            <p:ph type="sldNum" sz="quarter" idx="12"/>
          </p:nvPr>
        </p:nvSpPr>
        <p:spPr/>
        <p:txBody>
          <a:bodyPr/>
          <a:lstStyle/>
          <a:p>
            <a:fld id="{BCDE79FB-97BA-492B-8D57-F1373F9ADA95}" type="slidenum">
              <a:rPr lang="en-US" smtClean="0"/>
              <a:t>7</a:t>
            </a:fld>
            <a:endParaRPr lang="en-US"/>
          </a:p>
        </p:txBody>
      </p:sp>
    </p:spTree>
    <p:extLst>
      <p:ext uri="{BB962C8B-B14F-4D97-AF65-F5344CB8AC3E}">
        <p14:creationId xmlns:p14="http://schemas.microsoft.com/office/powerpoint/2010/main" val="3512297305"/>
      </p:ext>
    </p:extLst>
  </p:cSld>
  <p:clrMapOvr>
    <a:masterClrMapping/>
  </p:clrMapOvr>
</p:sld>
</file>

<file path=ppt/theme/theme1.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5A4393E2-984E-4EC6-A57F-55ABEA70BF7E}" vid="{DC19D82D-A86E-431A-8B02-3401DFD6F1FD}"/>
    </a:ext>
  </a:extLst>
</a:theme>
</file>

<file path=ppt/theme/theme2.xml><?xml version="1.0" encoding="utf-8"?>
<a:theme xmlns:a="http://schemas.openxmlformats.org/drawingml/2006/main" name="2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981C3921-F832-4219-A434-38AF27917B91}" vid="{71A14E5E-F3BA-4FBB-8720-B6B3DBD7DB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4409F5E5BB984CA898E4671C979DCF" ma:contentTypeVersion="12" ma:contentTypeDescription="Create a new document." ma:contentTypeScope="" ma:versionID="e6631204bde46e3eec7f5e8d0e8c4228">
  <xsd:schema xmlns:xsd="http://www.w3.org/2001/XMLSchema" xmlns:xs="http://www.w3.org/2001/XMLSchema" xmlns:p="http://schemas.microsoft.com/office/2006/metadata/properties" xmlns:ns2="723a8b7a-cd21-471e-94a6-6be23f24a34b" xmlns:ns3="6093d562-e644-4fa2-a2d5-67c193c082f0" targetNamespace="http://schemas.microsoft.com/office/2006/metadata/properties" ma:root="true" ma:fieldsID="d3732f7115bb52c7d284e31c6baab66e" ns2:_="" ns3:_="">
    <xsd:import namespace="723a8b7a-cd21-471e-94a6-6be23f24a34b"/>
    <xsd:import namespace="6093d562-e644-4fa2-a2d5-67c193c082f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3a8b7a-cd21-471e-94a6-6be23f24a3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93d562-e644-4fa2-a2d5-67c193c082f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7f587cbb-8c56-4f5b-ab17-23f01692bcd9}" ma:internalName="TaxCatchAll" ma:showField="CatchAllData" ma:web="6093d562-e644-4fa2-a2d5-67c193c082f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23a8b7a-cd21-471e-94a6-6be23f24a34b">
      <Terms xmlns="http://schemas.microsoft.com/office/infopath/2007/PartnerControls"/>
    </lcf76f155ced4ddcb4097134ff3c332f>
    <TaxCatchAll xmlns="6093d562-e644-4fa2-a2d5-67c193c082f0" xsi:nil="true"/>
  </documentManagement>
</p:properties>
</file>

<file path=customXml/itemProps1.xml><?xml version="1.0" encoding="utf-8"?>
<ds:datastoreItem xmlns:ds="http://schemas.openxmlformats.org/officeDocument/2006/customXml" ds:itemID="{91CC2897-7A43-48A0-9CF4-88B1E1CE410B}">
  <ds:schemaRefs>
    <ds:schemaRef ds:uri="6093d562-e644-4fa2-a2d5-67c193c082f0"/>
    <ds:schemaRef ds:uri="723a8b7a-cd21-471e-94a6-6be23f24a3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F18ABE5-2C97-4413-ACB0-B3080BAFCAD6}">
  <ds:schemaRefs>
    <ds:schemaRef ds:uri="http://schemas.microsoft.com/sharepoint/v3/contenttype/forms"/>
  </ds:schemaRefs>
</ds:datastoreItem>
</file>

<file path=customXml/itemProps3.xml><?xml version="1.0" encoding="utf-8"?>
<ds:datastoreItem xmlns:ds="http://schemas.openxmlformats.org/officeDocument/2006/customXml" ds:itemID="{1A526C54-2038-4DDB-9077-84C80FF069E0}">
  <ds:schemaRefs>
    <ds:schemaRef ds:uri="http://www.w3.org/XML/1998/namespace"/>
    <ds:schemaRef ds:uri="6093d562-e644-4fa2-a2d5-67c193c082f0"/>
    <ds:schemaRef ds:uri="http://schemas.openxmlformats.org/package/2006/metadata/core-properties"/>
    <ds:schemaRef ds:uri="http://purl.org/dc/elements/1.1/"/>
    <ds:schemaRef ds:uri="http://schemas.microsoft.com/office/infopath/2007/PartnerControls"/>
    <ds:schemaRef ds:uri="http://purl.org/dc/terms/"/>
    <ds:schemaRef ds:uri="http://schemas.microsoft.com/office/2006/documentManagement/types"/>
    <ds:schemaRef ds:uri="http://schemas.microsoft.com/office/2006/metadata/properties"/>
    <ds:schemaRef ds:uri="723a8b7a-cd21-471e-94a6-6be23f24a34b"/>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588</Words>
  <Application>Microsoft Office PowerPoint</Application>
  <PresentationFormat>Widescreen</PresentationFormat>
  <Paragraphs>98</Paragraphs>
  <Slides>7</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Symbol</vt:lpstr>
      <vt:lpstr>Wingdings</vt:lpstr>
      <vt:lpstr>Page Design</vt:lpstr>
      <vt:lpstr>2_Cover</vt:lpstr>
      <vt:lpstr>Update to the Technical Advisory Committee (TAC) on the Aggregate Distributed Energy Resource (ADER) Pilot   Katherine Gross ERCOT Legal  May 19-20, 2026 </vt:lpstr>
      <vt:lpstr>ADER Pilot Growth</vt:lpstr>
      <vt:lpstr>Proposed Update to the ADER Governing Document</vt:lpstr>
      <vt:lpstr>Other Update to the Governing Document: Enhanced Communication on Limits</vt:lpstr>
      <vt:lpstr>ADER Pilot-to-Protocols Roadmap</vt:lpstr>
      <vt:lpstr>ADER Pilot: Next Steps</vt:lpstr>
      <vt:lpstr>Questions/Comments</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Gross, Katherine</cp:lastModifiedBy>
  <cp:revision>2</cp:revision>
  <cp:lastPrinted>2017-10-10T21:31:05Z</cp:lastPrinted>
  <dcterms:created xsi:type="dcterms:W3CDTF">2016-01-21T15:20:31Z</dcterms:created>
  <dcterms:modified xsi:type="dcterms:W3CDTF">2026-05-12T16:53:04Z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2600</vt:r8>
  </property>
  <property fmtid="{D5CDD505-2E9C-101B-9397-08002B2CF9AE}" pid="3" name="xd_Signature">
    <vt:bool>false</vt:bool>
  </property>
  <property fmtid="{D5CDD505-2E9C-101B-9397-08002B2CF9AE}" pid="4" name="xd_ProgID">
    <vt:lpwstr/>
  </property>
  <property fmtid="{D5CDD505-2E9C-101B-9397-08002B2CF9AE}" pid="5" name="Audience">
    <vt:lpwstr>Public</vt:lpwstr>
  </property>
  <property fmtid="{D5CDD505-2E9C-101B-9397-08002B2CF9AE}" pid="6" name="ComplianceAssetId">
    <vt:lpwstr/>
  </property>
  <property fmtid="{D5CDD505-2E9C-101B-9397-08002B2CF9AE}" pid="7" name="TemplateUrl">
    <vt:lpwstr/>
  </property>
  <property fmtid="{D5CDD505-2E9C-101B-9397-08002B2CF9AE}" pid="8" name="Dimensions">
    <vt:lpwstr>Default Width</vt:lpwstr>
  </property>
  <property fmtid="{D5CDD505-2E9C-101B-9397-08002B2CF9AE}" pid="9" name="_ExtendedDescription">
    <vt:lpwstr/>
  </property>
  <property fmtid="{D5CDD505-2E9C-101B-9397-08002B2CF9AE}" pid="10" name="TriggerFlowInfo">
    <vt:lpwstr/>
  </property>
  <property fmtid="{D5CDD505-2E9C-101B-9397-08002B2CF9AE}" pid="11" name="MediaServiceImageTags">
    <vt:lpwstr/>
  </property>
  <property fmtid="{D5CDD505-2E9C-101B-9397-08002B2CF9AE}" pid="12" name="MSIP_Label_7084cbda-52b8-46fb-a7b7-cb5bd465ed85_Enabled">
    <vt:lpwstr>true</vt:lpwstr>
  </property>
  <property fmtid="{D5CDD505-2E9C-101B-9397-08002B2CF9AE}" pid="13" name="MSIP_Label_7084cbda-52b8-46fb-a7b7-cb5bd465ed85_SetDate">
    <vt:lpwstr>2026-02-20T15:18:43Z</vt:lpwstr>
  </property>
  <property fmtid="{D5CDD505-2E9C-101B-9397-08002B2CF9AE}" pid="14" name="MSIP_Label_7084cbda-52b8-46fb-a7b7-cb5bd465ed85_Method">
    <vt:lpwstr>Standard</vt:lpwstr>
  </property>
  <property fmtid="{D5CDD505-2E9C-101B-9397-08002B2CF9AE}" pid="15" name="MSIP_Label_7084cbda-52b8-46fb-a7b7-cb5bd465ed85_Name">
    <vt:lpwstr>Internal</vt:lpwstr>
  </property>
  <property fmtid="{D5CDD505-2E9C-101B-9397-08002B2CF9AE}" pid="16" name="MSIP_Label_7084cbda-52b8-46fb-a7b7-cb5bd465ed85_SiteId">
    <vt:lpwstr>0afb747d-bff7-4596-a9fc-950ef9e0ec45</vt:lpwstr>
  </property>
  <property fmtid="{D5CDD505-2E9C-101B-9397-08002B2CF9AE}" pid="17" name="MSIP_Label_7084cbda-52b8-46fb-a7b7-cb5bd465ed85_ActionId">
    <vt:lpwstr>2010146c-0011-47e0-87c0-aaebb2024fc3</vt:lpwstr>
  </property>
  <property fmtid="{D5CDD505-2E9C-101B-9397-08002B2CF9AE}" pid="18" name="MSIP_Label_7084cbda-52b8-46fb-a7b7-cb5bd465ed85_ContentBits">
    <vt:lpwstr>0</vt:lpwstr>
  </property>
  <property fmtid="{D5CDD505-2E9C-101B-9397-08002B2CF9AE}" pid="19" name="MSIP_Label_7084cbda-52b8-46fb-a7b7-cb5bd465ed85_Tag">
    <vt:lpwstr>10, 3, 0, 2</vt:lpwstr>
  </property>
  <property fmtid="{D5CDD505-2E9C-101B-9397-08002B2CF9AE}" pid="20" name="ContentTypeId">
    <vt:lpwstr>0x010100274409F5E5BB984CA898E4671C979DCF</vt:lpwstr>
  </property>
</Properties>
</file>